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2" r:id="rId3"/>
    <p:sldId id="263" r:id="rId4"/>
    <p:sldId id="257" r:id="rId5"/>
    <p:sldId id="270" r:id="rId6"/>
    <p:sldId id="267" r:id="rId7"/>
    <p:sldId id="291" r:id="rId8"/>
    <p:sldId id="292" r:id="rId9"/>
    <p:sldId id="293" r:id="rId10"/>
    <p:sldId id="268" r:id="rId11"/>
    <p:sldId id="271" r:id="rId12"/>
    <p:sldId id="273" r:id="rId13"/>
    <p:sldId id="276" r:id="rId14"/>
    <p:sldId id="274" r:id="rId15"/>
    <p:sldId id="278" r:id="rId16"/>
    <p:sldId id="279" r:id="rId17"/>
    <p:sldId id="280" r:id="rId18"/>
    <p:sldId id="275" r:id="rId19"/>
    <p:sldId id="277" r:id="rId20"/>
    <p:sldId id="281" r:id="rId21"/>
    <p:sldId id="282" r:id="rId22"/>
    <p:sldId id="283" r:id="rId23"/>
    <p:sldId id="284" r:id="rId24"/>
    <p:sldId id="286" r:id="rId25"/>
    <p:sldId id="287" r:id="rId26"/>
    <p:sldId id="285" r:id="rId27"/>
    <p:sldId id="288" r:id="rId28"/>
    <p:sldId id="289" r:id="rId29"/>
    <p:sldId id="290" r:id="rId30"/>
    <p:sldId id="269" r:id="rId31"/>
    <p:sldId id="272" r:id="rId32"/>
    <p:sldId id="294" r:id="rId33"/>
    <p:sldId id="295" r:id="rId34"/>
    <p:sldId id="296" r:id="rId35"/>
    <p:sldId id="297" r:id="rId36"/>
    <p:sldId id="298" r:id="rId37"/>
    <p:sldId id="260" r:id="rId3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AFC342-F44D-4C5B-9CB7-76C4EA4B4EBE}" v="167" dt="2023-11-16T03:19:06.94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249" autoAdjust="0"/>
  </p:normalViewPr>
  <p:slideViewPr>
    <p:cSldViewPr snapToGrid="0">
      <p:cViewPr varScale="1">
        <p:scale>
          <a:sx n="67" d="100"/>
          <a:sy n="67" d="100"/>
        </p:scale>
        <p:origin x="96" y="84"/>
      </p:cViewPr>
      <p:guideLst/>
    </p:cSldViewPr>
  </p:slideViewPr>
  <p:outlineViewPr>
    <p:cViewPr>
      <p:scale>
        <a:sx n="33" d="100"/>
        <a:sy n="33" d="100"/>
      </p:scale>
      <p:origin x="0" y="-15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3CC272-87EC-42F6-AD88-DAAFFB114B9B}" type="doc">
      <dgm:prSet loTypeId="urn:microsoft.com/office/officeart/2005/8/layout/chevron2" loCatId="process" qsTypeId="urn:microsoft.com/office/officeart/2005/8/quickstyle/3d1" qsCatId="3D" csTypeId="urn:microsoft.com/office/officeart/2005/8/colors/accent6_1" csCatId="accent6" phldr="1"/>
      <dgm:spPr/>
      <dgm:t>
        <a:bodyPr/>
        <a:lstStyle/>
        <a:p>
          <a:endParaRPr lang="es-PE"/>
        </a:p>
      </dgm:t>
    </dgm:pt>
    <dgm:pt modelId="{C2261958-FA20-4E20-AE5E-038902492AE6}">
      <dgm:prSet phldrT="[Texto]" custT="1"/>
      <dgm:spPr/>
      <dgm:t>
        <a:bodyPr/>
        <a:lstStyle/>
        <a:p>
          <a:r>
            <a:rPr lang="es-PE" sz="1800" b="1" i="0">
              <a:solidFill>
                <a:srgbClr val="00B050"/>
              </a:solidFill>
            </a:rPr>
            <a:t>Recopilación de Datos</a:t>
          </a:r>
          <a:endParaRPr lang="es-PE" sz="1800" b="1" dirty="0">
            <a:solidFill>
              <a:srgbClr val="00B050"/>
            </a:solidFill>
          </a:endParaRPr>
        </a:p>
      </dgm:t>
    </dgm:pt>
    <dgm:pt modelId="{38CCB065-8CF1-412E-A986-A71DFC047FDF}" type="parTrans" cxnId="{DAFB1C0D-1EA6-4DF9-9A15-6FB817E7F338}">
      <dgm:prSet/>
      <dgm:spPr/>
      <dgm:t>
        <a:bodyPr/>
        <a:lstStyle/>
        <a:p>
          <a:endParaRPr lang="es-PE"/>
        </a:p>
      </dgm:t>
    </dgm:pt>
    <dgm:pt modelId="{EA21ACD0-0E36-475A-9E4C-CA12B855BD4D}" type="sibTrans" cxnId="{DAFB1C0D-1EA6-4DF9-9A15-6FB817E7F338}">
      <dgm:prSet/>
      <dgm:spPr/>
      <dgm:t>
        <a:bodyPr/>
        <a:lstStyle/>
        <a:p>
          <a:endParaRPr lang="es-PE"/>
        </a:p>
      </dgm:t>
    </dgm:pt>
    <dgm:pt modelId="{A61D6385-7067-4072-B76F-63B9F6613F28}">
      <dgm:prSet phldrT="[Texto]" custT="1"/>
      <dgm:spPr/>
      <dgm:t>
        <a:bodyPr/>
        <a:lstStyle/>
        <a:p>
          <a:r>
            <a:rPr lang="es-ES" sz="1600" b="0" i="0" dirty="0"/>
            <a:t>Se recopilan datos relevantes sobre la decisión. Ej.: </a:t>
          </a:r>
          <a:r>
            <a:rPr lang="es-PE" sz="1600" b="0" i="0" dirty="0"/>
            <a:t>ventas, comportamiento del cliente, plazos, costos.</a:t>
          </a:r>
          <a:endParaRPr lang="es-PE" sz="1600" dirty="0"/>
        </a:p>
      </dgm:t>
    </dgm:pt>
    <dgm:pt modelId="{E50783D4-1B61-4F38-B62E-B62242420249}" type="parTrans" cxnId="{491FCA21-D9C7-40A9-A3C9-EB5FB4CF1E52}">
      <dgm:prSet/>
      <dgm:spPr/>
      <dgm:t>
        <a:bodyPr/>
        <a:lstStyle/>
        <a:p>
          <a:endParaRPr lang="es-PE"/>
        </a:p>
      </dgm:t>
    </dgm:pt>
    <dgm:pt modelId="{AAE5DC76-C54B-42CF-8179-CF86AA88C39D}" type="sibTrans" cxnId="{491FCA21-D9C7-40A9-A3C9-EB5FB4CF1E52}">
      <dgm:prSet/>
      <dgm:spPr/>
      <dgm:t>
        <a:bodyPr/>
        <a:lstStyle/>
        <a:p>
          <a:endParaRPr lang="es-PE"/>
        </a:p>
      </dgm:t>
    </dgm:pt>
    <dgm:pt modelId="{CAFF9D0A-D267-410D-898F-0F145DC89943}">
      <dgm:prSet phldrT="[Texto]" custT="1"/>
      <dgm:spPr/>
      <dgm:t>
        <a:bodyPr/>
        <a:lstStyle/>
        <a:p>
          <a:r>
            <a:rPr lang="es-PE" sz="1800" b="1" i="0">
              <a:solidFill>
                <a:srgbClr val="00B050"/>
              </a:solidFill>
            </a:rPr>
            <a:t>Análisis de Datos Históricos</a:t>
          </a:r>
          <a:endParaRPr lang="es-PE" sz="1800" b="1" dirty="0">
            <a:solidFill>
              <a:srgbClr val="00B050"/>
            </a:solidFill>
          </a:endParaRPr>
        </a:p>
      </dgm:t>
    </dgm:pt>
    <dgm:pt modelId="{F0A0A53A-D4C4-4974-B288-3198ECCE0060}" type="parTrans" cxnId="{9974DDD6-951B-40FC-A00B-03214A3BD27D}">
      <dgm:prSet/>
      <dgm:spPr/>
      <dgm:t>
        <a:bodyPr/>
        <a:lstStyle/>
        <a:p>
          <a:endParaRPr lang="es-PE"/>
        </a:p>
      </dgm:t>
    </dgm:pt>
    <dgm:pt modelId="{4AA8414E-4142-420D-BEC7-AE6F015E0BB4}" type="sibTrans" cxnId="{9974DDD6-951B-40FC-A00B-03214A3BD27D}">
      <dgm:prSet/>
      <dgm:spPr/>
      <dgm:t>
        <a:bodyPr/>
        <a:lstStyle/>
        <a:p>
          <a:endParaRPr lang="es-PE"/>
        </a:p>
      </dgm:t>
    </dgm:pt>
    <dgm:pt modelId="{3CB0D903-84DD-4BEB-8038-2AF8B66D9618}">
      <dgm:prSet phldrT="[Texto]" custT="1"/>
      <dgm:spPr/>
      <dgm:t>
        <a:bodyPr/>
        <a:lstStyle/>
        <a:p>
          <a:r>
            <a:rPr lang="es-ES" sz="1600" b="0" i="0" dirty="0"/>
            <a:t>La analítica predictiva analiza datos históricos para identificar patrones y relaciones entre diferentes variables. Ej. Cómo las ventas han sido afectadas por factores como el precio, la temporada o la publicidad en el pasado.</a:t>
          </a:r>
          <a:endParaRPr lang="es-PE" sz="1600" dirty="0"/>
        </a:p>
      </dgm:t>
    </dgm:pt>
    <dgm:pt modelId="{70C4481F-F10C-4A60-8EC7-37071A0DE769}" type="parTrans" cxnId="{4B9A6F38-6060-4543-9C73-FD0B2267D567}">
      <dgm:prSet/>
      <dgm:spPr/>
      <dgm:t>
        <a:bodyPr/>
        <a:lstStyle/>
        <a:p>
          <a:endParaRPr lang="es-PE"/>
        </a:p>
      </dgm:t>
    </dgm:pt>
    <dgm:pt modelId="{CD61E3C5-EB2A-45E0-BD84-1FC92EF854A9}" type="sibTrans" cxnId="{4B9A6F38-6060-4543-9C73-FD0B2267D567}">
      <dgm:prSet/>
      <dgm:spPr/>
      <dgm:t>
        <a:bodyPr/>
        <a:lstStyle/>
        <a:p>
          <a:endParaRPr lang="es-PE"/>
        </a:p>
      </dgm:t>
    </dgm:pt>
    <dgm:pt modelId="{A4C591AA-C703-48CD-9184-C4A475E9C183}">
      <dgm:prSet phldrT="[Texto]" custT="1"/>
      <dgm:spPr/>
      <dgm:t>
        <a:bodyPr/>
        <a:lstStyle/>
        <a:p>
          <a:r>
            <a:rPr lang="es-PE" sz="1800" b="1" i="0">
              <a:solidFill>
                <a:srgbClr val="00B050"/>
              </a:solidFill>
            </a:rPr>
            <a:t>Desarrollo de Modelos Predictivos</a:t>
          </a:r>
          <a:endParaRPr lang="es-PE" sz="1800" b="1" dirty="0">
            <a:solidFill>
              <a:srgbClr val="00B050"/>
            </a:solidFill>
          </a:endParaRPr>
        </a:p>
      </dgm:t>
    </dgm:pt>
    <dgm:pt modelId="{8697E841-8C85-4787-B280-5CBB2A316584}" type="parTrans" cxnId="{F993DADF-DC14-4515-8AE0-39FCD7B6802C}">
      <dgm:prSet/>
      <dgm:spPr/>
      <dgm:t>
        <a:bodyPr/>
        <a:lstStyle/>
        <a:p>
          <a:endParaRPr lang="es-PE"/>
        </a:p>
      </dgm:t>
    </dgm:pt>
    <dgm:pt modelId="{EB34ECB5-939B-40DA-927F-369C18B2E343}" type="sibTrans" cxnId="{F993DADF-DC14-4515-8AE0-39FCD7B6802C}">
      <dgm:prSet/>
      <dgm:spPr/>
      <dgm:t>
        <a:bodyPr/>
        <a:lstStyle/>
        <a:p>
          <a:endParaRPr lang="es-PE"/>
        </a:p>
      </dgm:t>
    </dgm:pt>
    <dgm:pt modelId="{65110847-2E6C-4C91-A326-6D893397E30D}">
      <dgm:prSet phldrT="[Texto]" custT="1"/>
      <dgm:spPr/>
      <dgm:t>
        <a:bodyPr/>
        <a:lstStyle/>
        <a:p>
          <a:r>
            <a:rPr lang="es-ES" sz="1600" b="0" i="0" dirty="0"/>
            <a:t>Con base en el análisis de datos, se crean modelos predictivos utilizando algoritmos y técnicas estadísticas. Estos modelos buscan entender las relaciones entre las variables y hacer predicciones sobre futuros resultados.</a:t>
          </a:r>
          <a:endParaRPr lang="es-PE" sz="1600" dirty="0"/>
        </a:p>
      </dgm:t>
    </dgm:pt>
    <dgm:pt modelId="{EB68EC28-1676-44BD-86D0-92B58F08D5E7}" type="parTrans" cxnId="{D5366770-2245-4AD1-98E0-C31410C80A61}">
      <dgm:prSet/>
      <dgm:spPr/>
      <dgm:t>
        <a:bodyPr/>
        <a:lstStyle/>
        <a:p>
          <a:endParaRPr lang="es-PE"/>
        </a:p>
      </dgm:t>
    </dgm:pt>
    <dgm:pt modelId="{B061287E-8B53-4B9E-B773-90F43B91EFD7}" type="sibTrans" cxnId="{D5366770-2245-4AD1-98E0-C31410C80A61}">
      <dgm:prSet/>
      <dgm:spPr/>
      <dgm:t>
        <a:bodyPr/>
        <a:lstStyle/>
        <a:p>
          <a:endParaRPr lang="es-PE"/>
        </a:p>
      </dgm:t>
    </dgm:pt>
    <dgm:pt modelId="{F24672FC-C8F0-415A-B4C0-BDA01B7C887B}">
      <dgm:prSet phldrT="[Texto]" custT="1"/>
      <dgm:spPr/>
      <dgm:t>
        <a:bodyPr/>
        <a:lstStyle/>
        <a:p>
          <a:r>
            <a:rPr lang="es-PE" sz="1800" b="1" i="0">
              <a:solidFill>
                <a:srgbClr val="00B050"/>
              </a:solidFill>
            </a:rPr>
            <a:t>Validación del Modelo</a:t>
          </a:r>
          <a:endParaRPr lang="es-PE" sz="1800" b="1" dirty="0">
            <a:solidFill>
              <a:srgbClr val="00B050"/>
            </a:solidFill>
          </a:endParaRPr>
        </a:p>
      </dgm:t>
    </dgm:pt>
    <dgm:pt modelId="{251248F5-487A-4A72-AB86-B2E46814366B}" type="parTrans" cxnId="{C9E100CC-E1C2-4789-9DA7-047E283CE1F9}">
      <dgm:prSet/>
      <dgm:spPr/>
      <dgm:t>
        <a:bodyPr/>
        <a:lstStyle/>
        <a:p>
          <a:endParaRPr lang="es-PE"/>
        </a:p>
      </dgm:t>
    </dgm:pt>
    <dgm:pt modelId="{82707940-72C2-4563-BAAE-8F04732C427A}" type="sibTrans" cxnId="{C9E100CC-E1C2-4789-9DA7-047E283CE1F9}">
      <dgm:prSet/>
      <dgm:spPr/>
      <dgm:t>
        <a:bodyPr/>
        <a:lstStyle/>
        <a:p>
          <a:endParaRPr lang="es-PE"/>
        </a:p>
      </dgm:t>
    </dgm:pt>
    <dgm:pt modelId="{82110258-F19B-4B17-89FF-8D7CF5A2871A}">
      <dgm:prSet phldrT="[Texto]" custT="1"/>
      <dgm:spPr/>
      <dgm:t>
        <a:bodyPr/>
        <a:lstStyle/>
        <a:p>
          <a:r>
            <a:rPr lang="es-ES" sz="1800" b="1" i="0">
              <a:solidFill>
                <a:srgbClr val="00B050"/>
              </a:solidFill>
            </a:rPr>
            <a:t>Predicciones y Toma de Decisiones</a:t>
          </a:r>
          <a:endParaRPr lang="es-PE" sz="1800" b="1" dirty="0">
            <a:solidFill>
              <a:srgbClr val="00B050"/>
            </a:solidFill>
          </a:endParaRPr>
        </a:p>
      </dgm:t>
    </dgm:pt>
    <dgm:pt modelId="{5AF42B77-A509-4D8C-A707-C17779186811}" type="parTrans" cxnId="{BE139860-C82B-4398-BD30-4E1ADA57273B}">
      <dgm:prSet/>
      <dgm:spPr/>
      <dgm:t>
        <a:bodyPr/>
        <a:lstStyle/>
        <a:p>
          <a:endParaRPr lang="es-PE"/>
        </a:p>
      </dgm:t>
    </dgm:pt>
    <dgm:pt modelId="{7FEA19D4-5D88-4894-8D64-7268F7A90626}" type="sibTrans" cxnId="{BE139860-C82B-4398-BD30-4E1ADA57273B}">
      <dgm:prSet/>
      <dgm:spPr/>
      <dgm:t>
        <a:bodyPr/>
        <a:lstStyle/>
        <a:p>
          <a:endParaRPr lang="es-PE"/>
        </a:p>
      </dgm:t>
    </dgm:pt>
    <dgm:pt modelId="{36D79316-D048-43D8-855C-9042E487C04D}">
      <dgm:prSet phldrT="[Texto]" custT="1"/>
      <dgm:spPr/>
      <dgm:t>
        <a:bodyPr/>
        <a:lstStyle/>
        <a:p>
          <a:r>
            <a:rPr lang="es-PE" sz="1800" b="1" i="0">
              <a:solidFill>
                <a:srgbClr val="00B050"/>
              </a:solidFill>
            </a:rPr>
            <a:t>Mejora Continua</a:t>
          </a:r>
          <a:endParaRPr lang="es-PE" sz="1800" b="1" dirty="0">
            <a:solidFill>
              <a:srgbClr val="00B050"/>
            </a:solidFill>
          </a:endParaRPr>
        </a:p>
      </dgm:t>
    </dgm:pt>
    <dgm:pt modelId="{AE07364A-9A3A-4F43-86DD-44E3355B21F5}" type="parTrans" cxnId="{8665485E-8F59-422A-BCB7-63DD8C5C9FAB}">
      <dgm:prSet/>
      <dgm:spPr/>
      <dgm:t>
        <a:bodyPr/>
        <a:lstStyle/>
        <a:p>
          <a:endParaRPr lang="es-PE"/>
        </a:p>
      </dgm:t>
    </dgm:pt>
    <dgm:pt modelId="{FB24027A-CCF8-4F1E-987E-9C23B4567B71}" type="sibTrans" cxnId="{8665485E-8F59-422A-BCB7-63DD8C5C9FAB}">
      <dgm:prSet/>
      <dgm:spPr/>
      <dgm:t>
        <a:bodyPr/>
        <a:lstStyle/>
        <a:p>
          <a:endParaRPr lang="es-PE"/>
        </a:p>
      </dgm:t>
    </dgm:pt>
    <dgm:pt modelId="{7EC20CD6-A15C-457D-9F9A-54330AB78A35}">
      <dgm:prSet custT="1"/>
      <dgm:spPr/>
      <dgm:t>
        <a:bodyPr/>
        <a:lstStyle/>
        <a:p>
          <a:r>
            <a:rPr lang="es-ES" sz="1600" b="0" i="0" dirty="0"/>
            <a:t>Los modelos predictivos se prueban y validan utilizando datos adicionales que el modelo no ha visto antes. Esto garantiza que el modelo sea preciso y generalizable a diferentes situaciones.</a:t>
          </a:r>
          <a:endParaRPr lang="es-PE" sz="1600" dirty="0"/>
        </a:p>
      </dgm:t>
    </dgm:pt>
    <dgm:pt modelId="{54F073CE-ABA6-4E30-901B-AD86199654E2}" type="parTrans" cxnId="{B76E394E-5E1F-4F8A-9C4B-8BF69407291D}">
      <dgm:prSet/>
      <dgm:spPr/>
      <dgm:t>
        <a:bodyPr/>
        <a:lstStyle/>
        <a:p>
          <a:endParaRPr lang="es-PE"/>
        </a:p>
      </dgm:t>
    </dgm:pt>
    <dgm:pt modelId="{349754BA-4E24-4D0A-AC08-BBC3D4B9A3E0}" type="sibTrans" cxnId="{B76E394E-5E1F-4F8A-9C4B-8BF69407291D}">
      <dgm:prSet/>
      <dgm:spPr/>
      <dgm:t>
        <a:bodyPr/>
        <a:lstStyle/>
        <a:p>
          <a:endParaRPr lang="es-PE"/>
        </a:p>
      </dgm:t>
    </dgm:pt>
    <dgm:pt modelId="{2DA8EDEF-57B6-4047-B47F-B4DC366064B5}">
      <dgm:prSet custT="1"/>
      <dgm:spPr/>
      <dgm:t>
        <a:bodyPr/>
        <a:lstStyle/>
        <a:p>
          <a:r>
            <a:rPr lang="es-ES" sz="1600" b="0" i="0"/>
            <a:t>Una vez validado, el modelo se utiliza para hacer predicciones sobre eventos futuros. Por ejemplo, podría prever cuántos productos se venderán en el próximo mes. Estas predicciones se convierten en información valiosa para la toma de decisiones.</a:t>
          </a:r>
          <a:endParaRPr lang="es-PE" sz="1600"/>
        </a:p>
      </dgm:t>
    </dgm:pt>
    <dgm:pt modelId="{8A5E4844-33B7-4F47-9322-B8AC73BB0322}" type="parTrans" cxnId="{52925480-E5E4-4123-B137-BC56AC13C0AF}">
      <dgm:prSet/>
      <dgm:spPr/>
      <dgm:t>
        <a:bodyPr/>
        <a:lstStyle/>
        <a:p>
          <a:endParaRPr lang="es-PE"/>
        </a:p>
      </dgm:t>
    </dgm:pt>
    <dgm:pt modelId="{72994C43-0326-4E4F-B5C8-34B0FCAF9A54}" type="sibTrans" cxnId="{52925480-E5E4-4123-B137-BC56AC13C0AF}">
      <dgm:prSet/>
      <dgm:spPr/>
      <dgm:t>
        <a:bodyPr/>
        <a:lstStyle/>
        <a:p>
          <a:endParaRPr lang="es-PE"/>
        </a:p>
      </dgm:t>
    </dgm:pt>
    <dgm:pt modelId="{29E1FC8A-E3FC-457E-83A0-E28FCF114513}">
      <dgm:prSet custT="1"/>
      <dgm:spPr/>
      <dgm:t>
        <a:bodyPr/>
        <a:lstStyle/>
        <a:p>
          <a:r>
            <a:rPr lang="es-ES" sz="1600" b="0" i="0" dirty="0"/>
            <a:t>La analítica predictiva no es estática. Se mejora continuamente a medida que se recopilan más datos y se ajustan los modelos para reflejar mejor las condiciones cambiantes.</a:t>
          </a:r>
          <a:endParaRPr lang="es-PE" sz="1600" dirty="0"/>
        </a:p>
      </dgm:t>
    </dgm:pt>
    <dgm:pt modelId="{52310693-CA40-4052-9F09-CEFC347E003F}" type="parTrans" cxnId="{62FDAB50-DDF8-4634-A380-E7525A1B67ED}">
      <dgm:prSet/>
      <dgm:spPr/>
      <dgm:t>
        <a:bodyPr/>
        <a:lstStyle/>
        <a:p>
          <a:endParaRPr lang="es-PE"/>
        </a:p>
      </dgm:t>
    </dgm:pt>
    <dgm:pt modelId="{B93F29A3-5052-4014-97DA-E2F4DA5B2E4F}" type="sibTrans" cxnId="{62FDAB50-DDF8-4634-A380-E7525A1B67ED}">
      <dgm:prSet/>
      <dgm:spPr/>
      <dgm:t>
        <a:bodyPr/>
        <a:lstStyle/>
        <a:p>
          <a:endParaRPr lang="es-PE"/>
        </a:p>
      </dgm:t>
    </dgm:pt>
    <dgm:pt modelId="{13A94AEA-7670-46F4-BF0E-8C2C7F46830D}" type="pres">
      <dgm:prSet presAssocID="{7D3CC272-87EC-42F6-AD88-DAAFFB114B9B}" presName="linearFlow" presStyleCnt="0">
        <dgm:presLayoutVars>
          <dgm:dir/>
          <dgm:animLvl val="lvl"/>
          <dgm:resizeHandles val="exact"/>
        </dgm:presLayoutVars>
      </dgm:prSet>
      <dgm:spPr/>
    </dgm:pt>
    <dgm:pt modelId="{B4E88651-B205-4B59-8CB7-9B019D63BF06}" type="pres">
      <dgm:prSet presAssocID="{C2261958-FA20-4E20-AE5E-038902492AE6}" presName="composite" presStyleCnt="0"/>
      <dgm:spPr/>
    </dgm:pt>
    <dgm:pt modelId="{9A7C4D17-E3C1-47AE-B512-208B0ABF0D8A}" type="pres">
      <dgm:prSet presAssocID="{C2261958-FA20-4E20-AE5E-038902492AE6}" presName="parentText" presStyleLbl="alignNode1" presStyleIdx="0" presStyleCnt="6" custScaleX="170743" custLinFactNeighborX="-5788" custLinFactNeighborY="4052">
        <dgm:presLayoutVars>
          <dgm:chMax val="1"/>
          <dgm:bulletEnabled val="1"/>
        </dgm:presLayoutVars>
      </dgm:prSet>
      <dgm:spPr/>
    </dgm:pt>
    <dgm:pt modelId="{901EE4CC-AD53-4D7B-8041-D58D61DCD378}" type="pres">
      <dgm:prSet presAssocID="{C2261958-FA20-4E20-AE5E-038902492AE6}" presName="descendantText" presStyleLbl="alignAcc1" presStyleIdx="0" presStyleCnt="6" custScaleX="85656" custLinFactNeighborY="8100">
        <dgm:presLayoutVars>
          <dgm:bulletEnabled val="1"/>
        </dgm:presLayoutVars>
      </dgm:prSet>
      <dgm:spPr/>
    </dgm:pt>
    <dgm:pt modelId="{04483BB3-1C77-43D9-A7CF-9000BD458DE3}" type="pres">
      <dgm:prSet presAssocID="{EA21ACD0-0E36-475A-9E4C-CA12B855BD4D}" presName="sp" presStyleCnt="0"/>
      <dgm:spPr/>
    </dgm:pt>
    <dgm:pt modelId="{4E3191FA-3730-4D05-9F56-447B03EC8ABB}" type="pres">
      <dgm:prSet presAssocID="{CAFF9D0A-D267-410D-898F-0F145DC89943}" presName="composite" presStyleCnt="0"/>
      <dgm:spPr/>
    </dgm:pt>
    <dgm:pt modelId="{776BA3DC-44F4-4D14-9ED0-3A0D9F638657}" type="pres">
      <dgm:prSet presAssocID="{CAFF9D0A-D267-410D-898F-0F145DC89943}" presName="parentText" presStyleLbl="alignNode1" presStyleIdx="1" presStyleCnt="6" custScaleX="170743" custLinFactNeighborX="-5788" custLinFactNeighborY="4052">
        <dgm:presLayoutVars>
          <dgm:chMax val="1"/>
          <dgm:bulletEnabled val="1"/>
        </dgm:presLayoutVars>
      </dgm:prSet>
      <dgm:spPr/>
    </dgm:pt>
    <dgm:pt modelId="{D47DDED8-9B75-4235-8F2E-B6B9A94E54D2}" type="pres">
      <dgm:prSet presAssocID="{CAFF9D0A-D267-410D-898F-0F145DC89943}" presName="descendantText" presStyleLbl="alignAcc1" presStyleIdx="1" presStyleCnt="6" custScaleX="85656" custLinFactNeighborY="8105">
        <dgm:presLayoutVars>
          <dgm:bulletEnabled val="1"/>
        </dgm:presLayoutVars>
      </dgm:prSet>
      <dgm:spPr/>
    </dgm:pt>
    <dgm:pt modelId="{A1592989-C569-49C8-ADB9-B35E72F49AC7}" type="pres">
      <dgm:prSet presAssocID="{4AA8414E-4142-420D-BEC7-AE6F015E0BB4}" presName="sp" presStyleCnt="0"/>
      <dgm:spPr/>
    </dgm:pt>
    <dgm:pt modelId="{A1A81CBC-D492-437C-A73C-6F871A90FC80}" type="pres">
      <dgm:prSet presAssocID="{A4C591AA-C703-48CD-9184-C4A475E9C183}" presName="composite" presStyleCnt="0"/>
      <dgm:spPr/>
    </dgm:pt>
    <dgm:pt modelId="{BCED8717-9E94-49F0-A738-BA8A9B460316}" type="pres">
      <dgm:prSet presAssocID="{A4C591AA-C703-48CD-9184-C4A475E9C183}" presName="parentText" presStyleLbl="alignNode1" presStyleIdx="2" presStyleCnt="6" custScaleX="170743" custLinFactNeighborX="-5788" custLinFactNeighborY="4052">
        <dgm:presLayoutVars>
          <dgm:chMax val="1"/>
          <dgm:bulletEnabled val="1"/>
        </dgm:presLayoutVars>
      </dgm:prSet>
      <dgm:spPr/>
    </dgm:pt>
    <dgm:pt modelId="{FD004D05-06BD-4558-9208-D74557B25087}" type="pres">
      <dgm:prSet presAssocID="{A4C591AA-C703-48CD-9184-C4A475E9C183}" presName="descendantText" presStyleLbl="alignAcc1" presStyleIdx="2" presStyleCnt="6" custScaleX="85656" custLinFactNeighborY="8105">
        <dgm:presLayoutVars>
          <dgm:bulletEnabled val="1"/>
        </dgm:presLayoutVars>
      </dgm:prSet>
      <dgm:spPr/>
    </dgm:pt>
    <dgm:pt modelId="{0DF699CB-3E67-4395-A275-444B33EF7830}" type="pres">
      <dgm:prSet presAssocID="{EB34ECB5-939B-40DA-927F-369C18B2E343}" presName="sp" presStyleCnt="0"/>
      <dgm:spPr/>
    </dgm:pt>
    <dgm:pt modelId="{D846C7DD-9B63-40CF-A3B2-7F720A5428A4}" type="pres">
      <dgm:prSet presAssocID="{F24672FC-C8F0-415A-B4C0-BDA01B7C887B}" presName="composite" presStyleCnt="0"/>
      <dgm:spPr/>
    </dgm:pt>
    <dgm:pt modelId="{30852C8B-0CE9-4D81-8E82-91DEA3687A82}" type="pres">
      <dgm:prSet presAssocID="{F24672FC-C8F0-415A-B4C0-BDA01B7C887B}" presName="parentText" presStyleLbl="alignNode1" presStyleIdx="3" presStyleCnt="6" custScaleX="170743">
        <dgm:presLayoutVars>
          <dgm:chMax val="1"/>
          <dgm:bulletEnabled val="1"/>
        </dgm:presLayoutVars>
      </dgm:prSet>
      <dgm:spPr/>
    </dgm:pt>
    <dgm:pt modelId="{4312E671-ABC8-4037-868B-1ECC749FC905}" type="pres">
      <dgm:prSet presAssocID="{F24672FC-C8F0-415A-B4C0-BDA01B7C887B}" presName="descendantText" presStyleLbl="alignAcc1" presStyleIdx="3" presStyleCnt="6" custScaleX="85656" custLinFactNeighborY="8105">
        <dgm:presLayoutVars>
          <dgm:bulletEnabled val="1"/>
        </dgm:presLayoutVars>
      </dgm:prSet>
      <dgm:spPr/>
    </dgm:pt>
    <dgm:pt modelId="{C268AC5E-26FE-4265-A284-BBC83DAE4FB4}" type="pres">
      <dgm:prSet presAssocID="{82707940-72C2-4563-BAAE-8F04732C427A}" presName="sp" presStyleCnt="0"/>
      <dgm:spPr/>
    </dgm:pt>
    <dgm:pt modelId="{425C7748-AF23-4E78-9C86-181A49303227}" type="pres">
      <dgm:prSet presAssocID="{82110258-F19B-4B17-89FF-8D7CF5A2871A}" presName="composite" presStyleCnt="0"/>
      <dgm:spPr/>
    </dgm:pt>
    <dgm:pt modelId="{CD45F853-1DB8-4236-8AF6-78E6DFDCE5A8}" type="pres">
      <dgm:prSet presAssocID="{82110258-F19B-4B17-89FF-8D7CF5A2871A}" presName="parentText" presStyleLbl="alignNode1" presStyleIdx="4" presStyleCnt="6" custScaleX="170743">
        <dgm:presLayoutVars>
          <dgm:chMax val="1"/>
          <dgm:bulletEnabled val="1"/>
        </dgm:presLayoutVars>
      </dgm:prSet>
      <dgm:spPr/>
    </dgm:pt>
    <dgm:pt modelId="{C03584D1-CCC4-4A3A-81C5-D478B3EB91F1}" type="pres">
      <dgm:prSet presAssocID="{82110258-F19B-4B17-89FF-8D7CF5A2871A}" presName="descendantText" presStyleLbl="alignAcc1" presStyleIdx="4" presStyleCnt="6" custScaleX="85656" custLinFactNeighborY="8105">
        <dgm:presLayoutVars>
          <dgm:bulletEnabled val="1"/>
        </dgm:presLayoutVars>
      </dgm:prSet>
      <dgm:spPr/>
    </dgm:pt>
    <dgm:pt modelId="{628F8859-2994-4554-BDCD-CC305E8405BB}" type="pres">
      <dgm:prSet presAssocID="{7FEA19D4-5D88-4894-8D64-7268F7A90626}" presName="sp" presStyleCnt="0"/>
      <dgm:spPr/>
    </dgm:pt>
    <dgm:pt modelId="{E561825B-6AF4-4AFA-8819-1AE603080305}" type="pres">
      <dgm:prSet presAssocID="{36D79316-D048-43D8-855C-9042E487C04D}" presName="composite" presStyleCnt="0"/>
      <dgm:spPr/>
    </dgm:pt>
    <dgm:pt modelId="{95114310-D4FF-401E-A06E-98D7B1B39D8E}" type="pres">
      <dgm:prSet presAssocID="{36D79316-D048-43D8-855C-9042E487C04D}" presName="parentText" presStyleLbl="alignNode1" presStyleIdx="5" presStyleCnt="6" custScaleX="170743">
        <dgm:presLayoutVars>
          <dgm:chMax val="1"/>
          <dgm:bulletEnabled val="1"/>
        </dgm:presLayoutVars>
      </dgm:prSet>
      <dgm:spPr/>
    </dgm:pt>
    <dgm:pt modelId="{D3C9657C-922F-4D8F-A6A8-B836AFDBDBC2}" type="pres">
      <dgm:prSet presAssocID="{36D79316-D048-43D8-855C-9042E487C04D}" presName="descendantText" presStyleLbl="alignAcc1" presStyleIdx="5" presStyleCnt="6" custScaleX="85656">
        <dgm:presLayoutVars>
          <dgm:bulletEnabled val="1"/>
        </dgm:presLayoutVars>
      </dgm:prSet>
      <dgm:spPr/>
    </dgm:pt>
  </dgm:ptLst>
  <dgm:cxnLst>
    <dgm:cxn modelId="{4ACE4909-316A-4B01-B07A-F9EFF2169BA0}" type="presOf" srcId="{82110258-F19B-4B17-89FF-8D7CF5A2871A}" destId="{CD45F853-1DB8-4236-8AF6-78E6DFDCE5A8}" srcOrd="0" destOrd="0" presId="urn:microsoft.com/office/officeart/2005/8/layout/chevron2"/>
    <dgm:cxn modelId="{DAFB1C0D-1EA6-4DF9-9A15-6FB817E7F338}" srcId="{7D3CC272-87EC-42F6-AD88-DAAFFB114B9B}" destId="{C2261958-FA20-4E20-AE5E-038902492AE6}" srcOrd="0" destOrd="0" parTransId="{38CCB065-8CF1-412E-A986-A71DFC047FDF}" sibTransId="{EA21ACD0-0E36-475A-9E4C-CA12B855BD4D}"/>
    <dgm:cxn modelId="{0AEF3319-EC8F-47BE-9799-758AD1C85186}" type="presOf" srcId="{A61D6385-7067-4072-B76F-63B9F6613F28}" destId="{901EE4CC-AD53-4D7B-8041-D58D61DCD378}" srcOrd="0" destOrd="0" presId="urn:microsoft.com/office/officeart/2005/8/layout/chevron2"/>
    <dgm:cxn modelId="{73F8271C-4F36-4DF5-A11E-FD39E7B082C9}" type="presOf" srcId="{7D3CC272-87EC-42F6-AD88-DAAFFB114B9B}" destId="{13A94AEA-7670-46F4-BF0E-8C2C7F46830D}" srcOrd="0" destOrd="0" presId="urn:microsoft.com/office/officeart/2005/8/layout/chevron2"/>
    <dgm:cxn modelId="{491FCA21-D9C7-40A9-A3C9-EB5FB4CF1E52}" srcId="{C2261958-FA20-4E20-AE5E-038902492AE6}" destId="{A61D6385-7067-4072-B76F-63B9F6613F28}" srcOrd="0" destOrd="0" parTransId="{E50783D4-1B61-4F38-B62E-B62242420249}" sibTransId="{AAE5DC76-C54B-42CF-8179-CF86AA88C39D}"/>
    <dgm:cxn modelId="{7D97BA31-ECC5-426B-AC98-EBF7B8A5E278}" type="presOf" srcId="{7EC20CD6-A15C-457D-9F9A-54330AB78A35}" destId="{4312E671-ABC8-4037-868B-1ECC749FC905}" srcOrd="0" destOrd="0" presId="urn:microsoft.com/office/officeart/2005/8/layout/chevron2"/>
    <dgm:cxn modelId="{4B9A6F38-6060-4543-9C73-FD0B2267D567}" srcId="{CAFF9D0A-D267-410D-898F-0F145DC89943}" destId="{3CB0D903-84DD-4BEB-8038-2AF8B66D9618}" srcOrd="0" destOrd="0" parTransId="{70C4481F-F10C-4A60-8EC7-37071A0DE769}" sibTransId="{CD61E3C5-EB2A-45E0-BD84-1FC92EF854A9}"/>
    <dgm:cxn modelId="{8665485E-8F59-422A-BCB7-63DD8C5C9FAB}" srcId="{7D3CC272-87EC-42F6-AD88-DAAFFB114B9B}" destId="{36D79316-D048-43D8-855C-9042E487C04D}" srcOrd="5" destOrd="0" parTransId="{AE07364A-9A3A-4F43-86DD-44E3355B21F5}" sibTransId="{FB24027A-CCF8-4F1E-987E-9C23B4567B71}"/>
    <dgm:cxn modelId="{BE139860-C82B-4398-BD30-4E1ADA57273B}" srcId="{7D3CC272-87EC-42F6-AD88-DAAFFB114B9B}" destId="{82110258-F19B-4B17-89FF-8D7CF5A2871A}" srcOrd="4" destOrd="0" parTransId="{5AF42B77-A509-4D8C-A707-C17779186811}" sibTransId="{7FEA19D4-5D88-4894-8D64-7268F7A90626}"/>
    <dgm:cxn modelId="{62CB8263-E3B6-4E40-8899-B6C596018085}" type="presOf" srcId="{29E1FC8A-E3FC-457E-83A0-E28FCF114513}" destId="{D3C9657C-922F-4D8F-A6A8-B836AFDBDBC2}" srcOrd="0" destOrd="0" presId="urn:microsoft.com/office/officeart/2005/8/layout/chevron2"/>
    <dgm:cxn modelId="{3FD46044-3B1F-456A-9A3E-EFD4325DB1D2}" type="presOf" srcId="{2DA8EDEF-57B6-4047-B47F-B4DC366064B5}" destId="{C03584D1-CCC4-4A3A-81C5-D478B3EB91F1}" srcOrd="0" destOrd="0" presId="urn:microsoft.com/office/officeart/2005/8/layout/chevron2"/>
    <dgm:cxn modelId="{C5BA7646-76D5-4C51-8B23-45A9E29B33D2}" type="presOf" srcId="{65110847-2E6C-4C91-A326-6D893397E30D}" destId="{FD004D05-06BD-4558-9208-D74557B25087}" srcOrd="0" destOrd="0" presId="urn:microsoft.com/office/officeart/2005/8/layout/chevron2"/>
    <dgm:cxn modelId="{D339A46A-7A3F-4EDC-9C1F-4C37212270B3}" type="presOf" srcId="{36D79316-D048-43D8-855C-9042E487C04D}" destId="{95114310-D4FF-401E-A06E-98D7B1B39D8E}" srcOrd="0" destOrd="0" presId="urn:microsoft.com/office/officeart/2005/8/layout/chevron2"/>
    <dgm:cxn modelId="{B76E394E-5E1F-4F8A-9C4B-8BF69407291D}" srcId="{F24672FC-C8F0-415A-B4C0-BDA01B7C887B}" destId="{7EC20CD6-A15C-457D-9F9A-54330AB78A35}" srcOrd="0" destOrd="0" parTransId="{54F073CE-ABA6-4E30-901B-AD86199654E2}" sibTransId="{349754BA-4E24-4D0A-AC08-BBC3D4B9A3E0}"/>
    <dgm:cxn modelId="{D5366770-2245-4AD1-98E0-C31410C80A61}" srcId="{A4C591AA-C703-48CD-9184-C4A475E9C183}" destId="{65110847-2E6C-4C91-A326-6D893397E30D}" srcOrd="0" destOrd="0" parTransId="{EB68EC28-1676-44BD-86D0-92B58F08D5E7}" sibTransId="{B061287E-8B53-4B9E-B773-90F43B91EFD7}"/>
    <dgm:cxn modelId="{62FDAB50-DDF8-4634-A380-E7525A1B67ED}" srcId="{36D79316-D048-43D8-855C-9042E487C04D}" destId="{29E1FC8A-E3FC-457E-83A0-E28FCF114513}" srcOrd="0" destOrd="0" parTransId="{52310693-CA40-4052-9F09-CEFC347E003F}" sibTransId="{B93F29A3-5052-4014-97DA-E2F4DA5B2E4F}"/>
    <dgm:cxn modelId="{ED6C6D5A-8D6A-466F-A4A7-E59592EA0246}" type="presOf" srcId="{F24672FC-C8F0-415A-B4C0-BDA01B7C887B}" destId="{30852C8B-0CE9-4D81-8E82-91DEA3687A82}" srcOrd="0" destOrd="0" presId="urn:microsoft.com/office/officeart/2005/8/layout/chevron2"/>
    <dgm:cxn modelId="{52925480-E5E4-4123-B137-BC56AC13C0AF}" srcId="{82110258-F19B-4B17-89FF-8D7CF5A2871A}" destId="{2DA8EDEF-57B6-4047-B47F-B4DC366064B5}" srcOrd="0" destOrd="0" parTransId="{8A5E4844-33B7-4F47-9322-B8AC73BB0322}" sibTransId="{72994C43-0326-4E4F-B5C8-34B0FCAF9A54}"/>
    <dgm:cxn modelId="{F75AED98-05EF-4DE9-993B-A67AEC719743}" type="presOf" srcId="{A4C591AA-C703-48CD-9184-C4A475E9C183}" destId="{BCED8717-9E94-49F0-A738-BA8A9B460316}" srcOrd="0" destOrd="0" presId="urn:microsoft.com/office/officeart/2005/8/layout/chevron2"/>
    <dgm:cxn modelId="{E95FD39B-C4EF-4971-B9CB-D0F9CAF06CB6}" type="presOf" srcId="{C2261958-FA20-4E20-AE5E-038902492AE6}" destId="{9A7C4D17-E3C1-47AE-B512-208B0ABF0D8A}" srcOrd="0" destOrd="0" presId="urn:microsoft.com/office/officeart/2005/8/layout/chevron2"/>
    <dgm:cxn modelId="{435F1FAE-938A-434E-8632-7E4F5C81BE15}" type="presOf" srcId="{3CB0D903-84DD-4BEB-8038-2AF8B66D9618}" destId="{D47DDED8-9B75-4235-8F2E-B6B9A94E54D2}" srcOrd="0" destOrd="0" presId="urn:microsoft.com/office/officeart/2005/8/layout/chevron2"/>
    <dgm:cxn modelId="{C9E100CC-E1C2-4789-9DA7-047E283CE1F9}" srcId="{7D3CC272-87EC-42F6-AD88-DAAFFB114B9B}" destId="{F24672FC-C8F0-415A-B4C0-BDA01B7C887B}" srcOrd="3" destOrd="0" parTransId="{251248F5-487A-4A72-AB86-B2E46814366B}" sibTransId="{82707940-72C2-4563-BAAE-8F04732C427A}"/>
    <dgm:cxn modelId="{9974DDD6-951B-40FC-A00B-03214A3BD27D}" srcId="{7D3CC272-87EC-42F6-AD88-DAAFFB114B9B}" destId="{CAFF9D0A-D267-410D-898F-0F145DC89943}" srcOrd="1" destOrd="0" parTransId="{F0A0A53A-D4C4-4974-B288-3198ECCE0060}" sibTransId="{4AA8414E-4142-420D-BEC7-AE6F015E0BB4}"/>
    <dgm:cxn modelId="{F993DADF-DC14-4515-8AE0-39FCD7B6802C}" srcId="{7D3CC272-87EC-42F6-AD88-DAAFFB114B9B}" destId="{A4C591AA-C703-48CD-9184-C4A475E9C183}" srcOrd="2" destOrd="0" parTransId="{8697E841-8C85-4787-B280-5CBB2A316584}" sibTransId="{EB34ECB5-939B-40DA-927F-369C18B2E343}"/>
    <dgm:cxn modelId="{76FF75E3-0F32-4BA6-A4C5-817C1053F542}" type="presOf" srcId="{CAFF9D0A-D267-410D-898F-0F145DC89943}" destId="{776BA3DC-44F4-4D14-9ED0-3A0D9F638657}" srcOrd="0" destOrd="0" presId="urn:microsoft.com/office/officeart/2005/8/layout/chevron2"/>
    <dgm:cxn modelId="{47DA2131-1272-4CBA-9FDD-8D05993EB35F}" type="presParOf" srcId="{13A94AEA-7670-46F4-BF0E-8C2C7F46830D}" destId="{B4E88651-B205-4B59-8CB7-9B019D63BF06}" srcOrd="0" destOrd="0" presId="urn:microsoft.com/office/officeart/2005/8/layout/chevron2"/>
    <dgm:cxn modelId="{78819811-CD40-47D7-818D-C9273E300750}" type="presParOf" srcId="{B4E88651-B205-4B59-8CB7-9B019D63BF06}" destId="{9A7C4D17-E3C1-47AE-B512-208B0ABF0D8A}" srcOrd="0" destOrd="0" presId="urn:microsoft.com/office/officeart/2005/8/layout/chevron2"/>
    <dgm:cxn modelId="{CCA1E437-E164-4A97-87D5-53BF87EF87D6}" type="presParOf" srcId="{B4E88651-B205-4B59-8CB7-9B019D63BF06}" destId="{901EE4CC-AD53-4D7B-8041-D58D61DCD378}" srcOrd="1" destOrd="0" presId="urn:microsoft.com/office/officeart/2005/8/layout/chevron2"/>
    <dgm:cxn modelId="{D5E03EA7-680C-4E53-A7E6-AABF34C94675}" type="presParOf" srcId="{13A94AEA-7670-46F4-BF0E-8C2C7F46830D}" destId="{04483BB3-1C77-43D9-A7CF-9000BD458DE3}" srcOrd="1" destOrd="0" presId="urn:microsoft.com/office/officeart/2005/8/layout/chevron2"/>
    <dgm:cxn modelId="{7803F009-CE1C-4904-A044-1496CF11F052}" type="presParOf" srcId="{13A94AEA-7670-46F4-BF0E-8C2C7F46830D}" destId="{4E3191FA-3730-4D05-9F56-447B03EC8ABB}" srcOrd="2" destOrd="0" presId="urn:microsoft.com/office/officeart/2005/8/layout/chevron2"/>
    <dgm:cxn modelId="{C9908250-F3D9-48BC-A0A8-8CE3729664B6}" type="presParOf" srcId="{4E3191FA-3730-4D05-9F56-447B03EC8ABB}" destId="{776BA3DC-44F4-4D14-9ED0-3A0D9F638657}" srcOrd="0" destOrd="0" presId="urn:microsoft.com/office/officeart/2005/8/layout/chevron2"/>
    <dgm:cxn modelId="{AF5F8E72-14B4-42FF-B051-0F2926B79313}" type="presParOf" srcId="{4E3191FA-3730-4D05-9F56-447B03EC8ABB}" destId="{D47DDED8-9B75-4235-8F2E-B6B9A94E54D2}" srcOrd="1" destOrd="0" presId="urn:microsoft.com/office/officeart/2005/8/layout/chevron2"/>
    <dgm:cxn modelId="{C4156420-EF0B-429F-ACCC-B86236ADDC6F}" type="presParOf" srcId="{13A94AEA-7670-46F4-BF0E-8C2C7F46830D}" destId="{A1592989-C569-49C8-ADB9-B35E72F49AC7}" srcOrd="3" destOrd="0" presId="urn:microsoft.com/office/officeart/2005/8/layout/chevron2"/>
    <dgm:cxn modelId="{C70F353A-FD92-472F-B504-AADCD6823BD4}" type="presParOf" srcId="{13A94AEA-7670-46F4-BF0E-8C2C7F46830D}" destId="{A1A81CBC-D492-437C-A73C-6F871A90FC80}" srcOrd="4" destOrd="0" presId="urn:microsoft.com/office/officeart/2005/8/layout/chevron2"/>
    <dgm:cxn modelId="{0CB23864-F1AF-401D-A78C-DECE625BAD08}" type="presParOf" srcId="{A1A81CBC-D492-437C-A73C-6F871A90FC80}" destId="{BCED8717-9E94-49F0-A738-BA8A9B460316}" srcOrd="0" destOrd="0" presId="urn:microsoft.com/office/officeart/2005/8/layout/chevron2"/>
    <dgm:cxn modelId="{27DCEA49-EFC4-4BCB-B328-384B2FD57834}" type="presParOf" srcId="{A1A81CBC-D492-437C-A73C-6F871A90FC80}" destId="{FD004D05-06BD-4558-9208-D74557B25087}" srcOrd="1" destOrd="0" presId="urn:microsoft.com/office/officeart/2005/8/layout/chevron2"/>
    <dgm:cxn modelId="{79975E90-C83F-475F-8B7B-A683B8FBE5EA}" type="presParOf" srcId="{13A94AEA-7670-46F4-BF0E-8C2C7F46830D}" destId="{0DF699CB-3E67-4395-A275-444B33EF7830}" srcOrd="5" destOrd="0" presId="urn:microsoft.com/office/officeart/2005/8/layout/chevron2"/>
    <dgm:cxn modelId="{DE358833-CFCD-499E-A179-E4EA4FD77E0D}" type="presParOf" srcId="{13A94AEA-7670-46F4-BF0E-8C2C7F46830D}" destId="{D846C7DD-9B63-40CF-A3B2-7F720A5428A4}" srcOrd="6" destOrd="0" presId="urn:microsoft.com/office/officeart/2005/8/layout/chevron2"/>
    <dgm:cxn modelId="{C0EB5C9E-F2A6-4D74-9F47-5D75F814A07E}" type="presParOf" srcId="{D846C7DD-9B63-40CF-A3B2-7F720A5428A4}" destId="{30852C8B-0CE9-4D81-8E82-91DEA3687A82}" srcOrd="0" destOrd="0" presId="urn:microsoft.com/office/officeart/2005/8/layout/chevron2"/>
    <dgm:cxn modelId="{C7CBC312-FE18-4392-BA61-FA9FE28CE407}" type="presParOf" srcId="{D846C7DD-9B63-40CF-A3B2-7F720A5428A4}" destId="{4312E671-ABC8-4037-868B-1ECC749FC905}" srcOrd="1" destOrd="0" presId="urn:microsoft.com/office/officeart/2005/8/layout/chevron2"/>
    <dgm:cxn modelId="{B9FC347F-43F1-4B8F-8A80-A07761791279}" type="presParOf" srcId="{13A94AEA-7670-46F4-BF0E-8C2C7F46830D}" destId="{C268AC5E-26FE-4265-A284-BBC83DAE4FB4}" srcOrd="7" destOrd="0" presId="urn:microsoft.com/office/officeart/2005/8/layout/chevron2"/>
    <dgm:cxn modelId="{775D3610-59A8-4F2E-9D14-335A956013E4}" type="presParOf" srcId="{13A94AEA-7670-46F4-BF0E-8C2C7F46830D}" destId="{425C7748-AF23-4E78-9C86-181A49303227}" srcOrd="8" destOrd="0" presId="urn:microsoft.com/office/officeart/2005/8/layout/chevron2"/>
    <dgm:cxn modelId="{BA84E462-A76D-4954-AA85-87ACF0159E63}" type="presParOf" srcId="{425C7748-AF23-4E78-9C86-181A49303227}" destId="{CD45F853-1DB8-4236-8AF6-78E6DFDCE5A8}" srcOrd="0" destOrd="0" presId="urn:microsoft.com/office/officeart/2005/8/layout/chevron2"/>
    <dgm:cxn modelId="{8AA0CBF2-FF11-486B-B38A-411AEAAA5255}" type="presParOf" srcId="{425C7748-AF23-4E78-9C86-181A49303227}" destId="{C03584D1-CCC4-4A3A-81C5-D478B3EB91F1}" srcOrd="1" destOrd="0" presId="urn:microsoft.com/office/officeart/2005/8/layout/chevron2"/>
    <dgm:cxn modelId="{F55F26F4-1882-4171-A9F8-E39BC79BA881}" type="presParOf" srcId="{13A94AEA-7670-46F4-BF0E-8C2C7F46830D}" destId="{628F8859-2994-4554-BDCD-CC305E8405BB}" srcOrd="9" destOrd="0" presId="urn:microsoft.com/office/officeart/2005/8/layout/chevron2"/>
    <dgm:cxn modelId="{65AF231D-61AA-4E87-AD8D-63719D4B6EF1}" type="presParOf" srcId="{13A94AEA-7670-46F4-BF0E-8C2C7F46830D}" destId="{E561825B-6AF4-4AFA-8819-1AE603080305}" srcOrd="10" destOrd="0" presId="urn:microsoft.com/office/officeart/2005/8/layout/chevron2"/>
    <dgm:cxn modelId="{D9A3DA72-5DB5-41A7-AEF3-F70F61CC2386}" type="presParOf" srcId="{E561825B-6AF4-4AFA-8819-1AE603080305}" destId="{95114310-D4FF-401E-A06E-98D7B1B39D8E}" srcOrd="0" destOrd="0" presId="urn:microsoft.com/office/officeart/2005/8/layout/chevron2"/>
    <dgm:cxn modelId="{3DDABA91-281D-4B32-85A3-A43BCD562ECC}" type="presParOf" srcId="{E561825B-6AF4-4AFA-8819-1AE603080305}" destId="{D3C9657C-922F-4D8F-A6A8-B836AFDBDBC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C4D17-E3C1-47AE-B512-208B0ABF0D8A}">
      <dsp:nvSpPr>
        <dsp:cNvPr id="0" name=""/>
        <dsp:cNvSpPr/>
      </dsp:nvSpPr>
      <dsp:spPr>
        <a:xfrm rot="5400000">
          <a:off x="564401" y="-57287"/>
          <a:ext cx="1068182" cy="1276692"/>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PE" sz="1800" b="1" i="0" kern="1200">
              <a:solidFill>
                <a:srgbClr val="00B050"/>
              </a:solidFill>
            </a:rPr>
            <a:t>Recopilación de Datos</a:t>
          </a:r>
          <a:endParaRPr lang="es-PE" sz="1800" b="1" kern="1200" dirty="0">
            <a:solidFill>
              <a:srgbClr val="00B050"/>
            </a:solidFill>
          </a:endParaRPr>
        </a:p>
      </dsp:txBody>
      <dsp:txXfrm rot="-5400000">
        <a:off x="460146" y="46968"/>
        <a:ext cx="1276692" cy="1068182"/>
      </dsp:txXfrm>
    </dsp:sp>
    <dsp:sp modelId="{901EE4CC-AD53-4D7B-8041-D58D61DCD378}">
      <dsp:nvSpPr>
        <dsp:cNvPr id="0" name=""/>
        <dsp:cNvSpPr/>
      </dsp:nvSpPr>
      <dsp:spPr>
        <a:xfrm rot="5400000">
          <a:off x="5389078" y="-3208060"/>
          <a:ext cx="694683" cy="7230712"/>
        </a:xfrm>
        <a:prstGeom prst="round2Same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0" i="0" kern="1200" dirty="0"/>
            <a:t>Se recopilan datos relevantes sobre la decisión. Ej.: </a:t>
          </a:r>
          <a:r>
            <a:rPr lang="es-PE" sz="1600" b="0" i="0" kern="1200" dirty="0"/>
            <a:t>ventas, comportamiento del cliente, plazos, costos.</a:t>
          </a:r>
          <a:endParaRPr lang="es-PE" sz="1600" kern="1200" dirty="0"/>
        </a:p>
      </dsp:txBody>
      <dsp:txXfrm rot="-5400000">
        <a:off x="2121064" y="93866"/>
        <a:ext cx="7196800" cy="626859"/>
      </dsp:txXfrm>
    </dsp:sp>
    <dsp:sp modelId="{776BA3DC-44F4-4D14-9ED0-3A0D9F638657}">
      <dsp:nvSpPr>
        <dsp:cNvPr id="0" name=""/>
        <dsp:cNvSpPr/>
      </dsp:nvSpPr>
      <dsp:spPr>
        <a:xfrm rot="5400000">
          <a:off x="564401" y="914472"/>
          <a:ext cx="1068182" cy="1276692"/>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PE" sz="1800" b="1" i="0" kern="1200">
              <a:solidFill>
                <a:srgbClr val="00B050"/>
              </a:solidFill>
            </a:rPr>
            <a:t>Análisis de Datos Históricos</a:t>
          </a:r>
          <a:endParaRPr lang="es-PE" sz="1800" b="1" kern="1200" dirty="0">
            <a:solidFill>
              <a:srgbClr val="00B050"/>
            </a:solidFill>
          </a:endParaRPr>
        </a:p>
      </dsp:txBody>
      <dsp:txXfrm rot="-5400000">
        <a:off x="460146" y="1018727"/>
        <a:ext cx="1276692" cy="1068182"/>
      </dsp:txXfrm>
    </dsp:sp>
    <dsp:sp modelId="{D47DDED8-9B75-4235-8F2E-B6B9A94E54D2}">
      <dsp:nvSpPr>
        <dsp:cNvPr id="0" name=""/>
        <dsp:cNvSpPr/>
      </dsp:nvSpPr>
      <dsp:spPr>
        <a:xfrm rot="5400000">
          <a:off x="5389261" y="-2236477"/>
          <a:ext cx="694318" cy="7230712"/>
        </a:xfrm>
        <a:prstGeom prst="round2Same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0" i="0" kern="1200" dirty="0"/>
            <a:t>La analítica predictiva analiza datos históricos para identificar patrones y relaciones entre diferentes variables. Ej. Cómo las ventas han sido afectadas por factores como el precio, la temporada o la publicidad en el pasado.</a:t>
          </a:r>
          <a:endParaRPr lang="es-PE" sz="1600" kern="1200" dirty="0"/>
        </a:p>
      </dsp:txBody>
      <dsp:txXfrm rot="-5400000">
        <a:off x="2121064" y="1065614"/>
        <a:ext cx="7196818" cy="626530"/>
      </dsp:txXfrm>
    </dsp:sp>
    <dsp:sp modelId="{BCED8717-9E94-49F0-A738-BA8A9B460316}">
      <dsp:nvSpPr>
        <dsp:cNvPr id="0" name=""/>
        <dsp:cNvSpPr/>
      </dsp:nvSpPr>
      <dsp:spPr>
        <a:xfrm rot="5400000">
          <a:off x="564401" y="1886232"/>
          <a:ext cx="1068182" cy="1276692"/>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PE" sz="1800" b="1" i="0" kern="1200">
              <a:solidFill>
                <a:srgbClr val="00B050"/>
              </a:solidFill>
            </a:rPr>
            <a:t>Desarrollo de Modelos Predictivos</a:t>
          </a:r>
          <a:endParaRPr lang="es-PE" sz="1800" b="1" kern="1200" dirty="0">
            <a:solidFill>
              <a:srgbClr val="00B050"/>
            </a:solidFill>
          </a:endParaRPr>
        </a:p>
      </dsp:txBody>
      <dsp:txXfrm rot="-5400000">
        <a:off x="460146" y="1990487"/>
        <a:ext cx="1276692" cy="1068182"/>
      </dsp:txXfrm>
    </dsp:sp>
    <dsp:sp modelId="{FD004D05-06BD-4558-9208-D74557B25087}">
      <dsp:nvSpPr>
        <dsp:cNvPr id="0" name=""/>
        <dsp:cNvSpPr/>
      </dsp:nvSpPr>
      <dsp:spPr>
        <a:xfrm rot="5400000">
          <a:off x="5389261" y="-1264717"/>
          <a:ext cx="694318" cy="7230712"/>
        </a:xfrm>
        <a:prstGeom prst="round2Same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0" i="0" kern="1200" dirty="0"/>
            <a:t>Con base en el análisis de datos, se crean modelos predictivos utilizando algoritmos y técnicas estadísticas. Estos modelos buscan entender las relaciones entre las variables y hacer predicciones sobre futuros resultados.</a:t>
          </a:r>
          <a:endParaRPr lang="es-PE" sz="1600" kern="1200" dirty="0"/>
        </a:p>
      </dsp:txBody>
      <dsp:txXfrm rot="-5400000">
        <a:off x="2121064" y="2037374"/>
        <a:ext cx="7196818" cy="626530"/>
      </dsp:txXfrm>
    </dsp:sp>
    <dsp:sp modelId="{30852C8B-0CE9-4D81-8E82-91DEA3687A82}">
      <dsp:nvSpPr>
        <dsp:cNvPr id="0" name=""/>
        <dsp:cNvSpPr/>
      </dsp:nvSpPr>
      <dsp:spPr>
        <a:xfrm rot="5400000">
          <a:off x="607679" y="2814709"/>
          <a:ext cx="1068182" cy="1276692"/>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PE" sz="1800" b="1" i="0" kern="1200">
              <a:solidFill>
                <a:srgbClr val="00B050"/>
              </a:solidFill>
            </a:rPr>
            <a:t>Validación del Modelo</a:t>
          </a:r>
          <a:endParaRPr lang="es-PE" sz="1800" b="1" kern="1200" dirty="0">
            <a:solidFill>
              <a:srgbClr val="00B050"/>
            </a:solidFill>
          </a:endParaRPr>
        </a:p>
      </dsp:txBody>
      <dsp:txXfrm rot="-5400000">
        <a:off x="503424" y="2918964"/>
        <a:ext cx="1276692" cy="1068182"/>
      </dsp:txXfrm>
    </dsp:sp>
    <dsp:sp modelId="{4312E671-ABC8-4037-868B-1ECC749FC905}">
      <dsp:nvSpPr>
        <dsp:cNvPr id="0" name=""/>
        <dsp:cNvSpPr/>
      </dsp:nvSpPr>
      <dsp:spPr>
        <a:xfrm rot="5400000">
          <a:off x="5389261" y="-292957"/>
          <a:ext cx="694318" cy="7230712"/>
        </a:xfrm>
        <a:prstGeom prst="round2Same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0" i="0" kern="1200" dirty="0"/>
            <a:t>Los modelos predictivos se prueban y validan utilizando datos adicionales que el modelo no ha visto antes. Esto garantiza que el modelo sea preciso y generalizable a diferentes situaciones.</a:t>
          </a:r>
          <a:endParaRPr lang="es-PE" sz="1600" kern="1200" dirty="0"/>
        </a:p>
      </dsp:txBody>
      <dsp:txXfrm rot="-5400000">
        <a:off x="2121064" y="3009134"/>
        <a:ext cx="7196818" cy="626530"/>
      </dsp:txXfrm>
    </dsp:sp>
    <dsp:sp modelId="{CD45F853-1DB8-4236-8AF6-78E6DFDCE5A8}">
      <dsp:nvSpPr>
        <dsp:cNvPr id="0" name=""/>
        <dsp:cNvSpPr/>
      </dsp:nvSpPr>
      <dsp:spPr>
        <a:xfrm rot="5400000">
          <a:off x="607679" y="3786469"/>
          <a:ext cx="1068182" cy="1276692"/>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b="1" i="0" kern="1200">
              <a:solidFill>
                <a:srgbClr val="00B050"/>
              </a:solidFill>
            </a:rPr>
            <a:t>Predicciones y Toma de Decisiones</a:t>
          </a:r>
          <a:endParaRPr lang="es-PE" sz="1800" b="1" kern="1200" dirty="0">
            <a:solidFill>
              <a:srgbClr val="00B050"/>
            </a:solidFill>
          </a:endParaRPr>
        </a:p>
      </dsp:txBody>
      <dsp:txXfrm rot="-5400000">
        <a:off x="503424" y="3890724"/>
        <a:ext cx="1276692" cy="1068182"/>
      </dsp:txXfrm>
    </dsp:sp>
    <dsp:sp modelId="{C03584D1-CCC4-4A3A-81C5-D478B3EB91F1}">
      <dsp:nvSpPr>
        <dsp:cNvPr id="0" name=""/>
        <dsp:cNvSpPr/>
      </dsp:nvSpPr>
      <dsp:spPr>
        <a:xfrm rot="5400000">
          <a:off x="5389261" y="678802"/>
          <a:ext cx="694318" cy="7230712"/>
        </a:xfrm>
        <a:prstGeom prst="round2Same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0" i="0" kern="1200"/>
            <a:t>Una vez validado, el modelo se utiliza para hacer predicciones sobre eventos futuros. Por ejemplo, podría prever cuántos productos se venderán en el próximo mes. Estas predicciones se convierten en información valiosa para la toma de decisiones.</a:t>
          </a:r>
          <a:endParaRPr lang="es-PE" sz="1600" kern="1200"/>
        </a:p>
      </dsp:txBody>
      <dsp:txXfrm rot="-5400000">
        <a:off x="2121064" y="3980893"/>
        <a:ext cx="7196818" cy="626530"/>
      </dsp:txXfrm>
    </dsp:sp>
    <dsp:sp modelId="{95114310-D4FF-401E-A06E-98D7B1B39D8E}">
      <dsp:nvSpPr>
        <dsp:cNvPr id="0" name=""/>
        <dsp:cNvSpPr/>
      </dsp:nvSpPr>
      <dsp:spPr>
        <a:xfrm rot="5400000">
          <a:off x="607679" y="4758229"/>
          <a:ext cx="1068182" cy="1276692"/>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PE" sz="1800" b="1" i="0" kern="1200">
              <a:solidFill>
                <a:srgbClr val="00B050"/>
              </a:solidFill>
            </a:rPr>
            <a:t>Mejora Continua</a:t>
          </a:r>
          <a:endParaRPr lang="es-PE" sz="1800" b="1" kern="1200" dirty="0">
            <a:solidFill>
              <a:srgbClr val="00B050"/>
            </a:solidFill>
          </a:endParaRPr>
        </a:p>
      </dsp:txBody>
      <dsp:txXfrm rot="-5400000">
        <a:off x="503424" y="4862484"/>
        <a:ext cx="1276692" cy="1068182"/>
      </dsp:txXfrm>
    </dsp:sp>
    <dsp:sp modelId="{D3C9657C-922F-4D8F-A6A8-B836AFDBDBC2}">
      <dsp:nvSpPr>
        <dsp:cNvPr id="0" name=""/>
        <dsp:cNvSpPr/>
      </dsp:nvSpPr>
      <dsp:spPr>
        <a:xfrm rot="5400000">
          <a:off x="5389261" y="1594288"/>
          <a:ext cx="694318" cy="7230712"/>
        </a:xfrm>
        <a:prstGeom prst="round2SameRect">
          <a:avLst/>
        </a:prstGeom>
        <a:solidFill>
          <a:schemeClr val="accent6">
            <a:alpha val="90000"/>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0" i="0" kern="1200" dirty="0"/>
            <a:t>La analítica predictiva no es estática. Se mejora continuamente a medida que se recopilan más datos y se ajustan los modelos para reflejar mejor las condiciones cambiantes.</a:t>
          </a:r>
          <a:endParaRPr lang="es-PE" sz="1600" kern="1200" dirty="0"/>
        </a:p>
      </dsp:txBody>
      <dsp:txXfrm rot="-5400000">
        <a:off x="2121064" y="4896379"/>
        <a:ext cx="7196818" cy="6265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B3638-5DA2-41E1-A32B-6A772F8F21E8}" type="datetimeFigureOut">
              <a:rPr lang="es-PE" smtClean="0"/>
              <a:t>15/11/2023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4AF42-F54D-45D3-8F72-36401ED196A3}" type="slidenum">
              <a:rPr lang="es-PE" smtClean="0"/>
              <a:t>‹Nº›</a:t>
            </a:fld>
            <a:endParaRPr lang="es-PE"/>
          </a:p>
        </p:txBody>
      </p:sp>
    </p:spTree>
    <p:extLst>
      <p:ext uri="{BB962C8B-B14F-4D97-AF65-F5344CB8AC3E}">
        <p14:creationId xmlns:p14="http://schemas.microsoft.com/office/powerpoint/2010/main" val="226995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16</a:t>
            </a:fld>
            <a:endParaRPr lang="es-PE"/>
          </a:p>
        </p:txBody>
      </p:sp>
    </p:spTree>
    <p:extLst>
      <p:ext uri="{BB962C8B-B14F-4D97-AF65-F5344CB8AC3E}">
        <p14:creationId xmlns:p14="http://schemas.microsoft.com/office/powerpoint/2010/main" val="1207963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Cada enfoque tiene sus ventajas y desventajas, y la elección entre ellos depende del contexto, la naturaleza de la decisión y la dinámica del grupo u organización. En la práctica, algunos líderes adoptan un enfoque mixto, seleccionando el método de toma de decisiones que mejor se adapte a la situación específica. La habilidad de un líder para elegir y aplicar el enfoque adecuado puede tener un impacto significativo en el éxito y la eficacia de un grupo u organización.</a:t>
            </a:r>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17</a:t>
            </a:fld>
            <a:endParaRPr lang="es-PE"/>
          </a:p>
        </p:txBody>
      </p:sp>
    </p:spTree>
    <p:extLst>
      <p:ext uri="{BB962C8B-B14F-4D97-AF65-F5344CB8AC3E}">
        <p14:creationId xmlns:p14="http://schemas.microsoft.com/office/powerpoint/2010/main" val="604299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000000"/>
                </a:solidFill>
                <a:effectLst/>
                <a:latin typeface="Söhne"/>
              </a:rPr>
              <a:t>En resumen, la analítica predictiva ayuda a tomar decisiones más informadas al utilizar datos para prever resultados futuros. Esto puede ser invaluable en áreas como negocios, salud, finanzas y muchos otros campos donde la anticipación de eventos futuros es clave para el éxito.</a:t>
            </a:r>
          </a:p>
          <a:p>
            <a:br>
              <a:rPr lang="es-ES" b="0" i="0" dirty="0">
                <a:solidFill>
                  <a:srgbClr val="000000"/>
                </a:solidFill>
                <a:effectLst/>
                <a:latin typeface="Söhne"/>
              </a:rPr>
            </a:br>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20</a:t>
            </a:fld>
            <a:endParaRPr lang="es-PE"/>
          </a:p>
        </p:txBody>
      </p:sp>
    </p:spTree>
    <p:extLst>
      <p:ext uri="{BB962C8B-B14F-4D97-AF65-F5344CB8AC3E}">
        <p14:creationId xmlns:p14="http://schemas.microsoft.com/office/powerpoint/2010/main" val="1150164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F0F0F"/>
                </a:solidFill>
                <a:effectLst/>
                <a:latin typeface="Söhne"/>
              </a:rPr>
              <a:t>Estos métodos, utilizados en conjunto o de manera independiente, proporcionan un marco estructurado para la toma de decisiones, asegurando una consideración integral de los costos, beneficios y riesgos asociados con una opción particular.</a:t>
            </a:r>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25</a:t>
            </a:fld>
            <a:endParaRPr lang="es-PE"/>
          </a:p>
        </p:txBody>
      </p:sp>
    </p:spTree>
    <p:extLst>
      <p:ext uri="{BB962C8B-B14F-4D97-AF65-F5344CB8AC3E}">
        <p14:creationId xmlns:p14="http://schemas.microsoft.com/office/powerpoint/2010/main" val="63650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14/11/2023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14/11/2023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14/11/2023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14/11/2023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14/11/2023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14/11/2023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14/11/2023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14/11/2023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14/11/2023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14/11/2023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14/11/2023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14/11/2023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normAutofit fontScale="90000"/>
          </a:bodyPr>
          <a:lstStyle/>
          <a:p>
            <a:r>
              <a:rPr lang="es-ES" dirty="0">
                <a:solidFill>
                  <a:srgbClr val="00F3B5"/>
                </a:solidFill>
                <a:latin typeface="Prompt" panose="00000800000000000000" pitchFamily="2" charset="-34"/>
                <a:cs typeface="Prompt" panose="00000800000000000000" pitchFamily="2" charset="-34"/>
              </a:rPr>
              <a:t>Mecanismos para la toma de decisiones.</a:t>
            </a:r>
          </a:p>
        </p:txBody>
      </p:sp>
    </p:spTree>
    <p:extLst>
      <p:ext uri="{BB962C8B-B14F-4D97-AF65-F5344CB8AC3E}">
        <p14:creationId xmlns:p14="http://schemas.microsoft.com/office/powerpoint/2010/main" val="301225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158438" cy="1384162"/>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solidFill>
                <a:srgbClr val="00F3B5"/>
              </a:solidFill>
              <a:latin typeface="Prompt" panose="00000800000000000000" pitchFamily="2" charset="-34"/>
              <a:cs typeface="Prompt" panose="00000800000000000000" pitchFamily="2" charset="-34"/>
            </a:endParaRPr>
          </a:p>
        </p:txBody>
      </p:sp>
      <p:sp>
        <p:nvSpPr>
          <p:cNvPr id="4" name="Marcador de contenido 3">
            <a:extLst>
              <a:ext uri="{FF2B5EF4-FFF2-40B4-BE49-F238E27FC236}">
                <a16:creationId xmlns:a16="http://schemas.microsoft.com/office/drawing/2014/main" id="{D6D7C216-6C98-1426-2327-678651468AF6}"/>
              </a:ext>
            </a:extLst>
          </p:cNvPr>
          <p:cNvSpPr>
            <a:spLocks noGrp="1"/>
          </p:cNvSpPr>
          <p:nvPr>
            <p:ph sz="half" idx="2"/>
          </p:nvPr>
        </p:nvSpPr>
        <p:spPr>
          <a:xfrm>
            <a:off x="938213" y="2213527"/>
            <a:ext cx="5157787" cy="3684588"/>
          </a:xfrm>
        </p:spPr>
        <p:txBody>
          <a:bodyPr>
            <a:normAutofit lnSpcReduction="10000"/>
          </a:bodyPr>
          <a:lstStyle/>
          <a:p>
            <a:pPr algn="just"/>
            <a:r>
              <a:rPr lang="es-ES" dirty="0"/>
              <a:t>La toma de decisiones efectiva es fundamental para el éxito de cualquier proyecto, ya que afecta directamente a la calidad, el tiempo y los recursos involucrados. En este contexto, exploraremos diversos métodos que permiten a los gestores de proyectos tomar decisiones informadas y estratégicas.</a:t>
            </a:r>
            <a:endParaRPr lang="es-PE" dirty="0"/>
          </a:p>
        </p:txBody>
      </p:sp>
      <p:pic>
        <p:nvPicPr>
          <p:cNvPr id="5" name="Imagen 4">
            <a:extLst>
              <a:ext uri="{FF2B5EF4-FFF2-40B4-BE49-F238E27FC236}">
                <a16:creationId xmlns:a16="http://schemas.microsoft.com/office/drawing/2014/main" id="{E263B21F-BEFB-A116-40EA-57DC8B6F746C}"/>
              </a:ext>
            </a:extLst>
          </p:cNvPr>
          <p:cNvPicPr>
            <a:picLocks noChangeAspect="1"/>
          </p:cNvPicPr>
          <p:nvPr/>
        </p:nvPicPr>
        <p:blipFill>
          <a:blip r:embed="rId2"/>
          <a:stretch>
            <a:fillRect/>
          </a:stretch>
        </p:blipFill>
        <p:spPr>
          <a:xfrm>
            <a:off x="6547817" y="2213527"/>
            <a:ext cx="5130166" cy="3358598"/>
          </a:xfrm>
          <a:prstGeom prst="rect">
            <a:avLst/>
          </a:prstGeom>
        </p:spPr>
      </p:pic>
    </p:spTree>
    <p:extLst>
      <p:ext uri="{BB962C8B-B14F-4D97-AF65-F5344CB8AC3E}">
        <p14:creationId xmlns:p14="http://schemas.microsoft.com/office/powerpoint/2010/main" val="154579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D0CD67-CA64-FC93-4FB9-62B8F86B7613}"/>
              </a:ext>
            </a:extLst>
          </p:cNvPr>
          <p:cNvSpPr>
            <a:spLocks noGrp="1"/>
          </p:cNvSpPr>
          <p:nvPr>
            <p:ph type="title"/>
          </p:nvPr>
        </p:nvSpPr>
        <p:spPr>
          <a:xfrm>
            <a:off x="839788" y="365126"/>
            <a:ext cx="8887308" cy="131603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3" name="Marcador de texto 2">
            <a:extLst>
              <a:ext uri="{FF2B5EF4-FFF2-40B4-BE49-F238E27FC236}">
                <a16:creationId xmlns:a16="http://schemas.microsoft.com/office/drawing/2014/main" id="{93583E6A-7FEB-EE13-A532-266256747637}"/>
              </a:ext>
            </a:extLst>
          </p:cNvPr>
          <p:cNvSpPr>
            <a:spLocks noGrp="1"/>
          </p:cNvSpPr>
          <p:nvPr>
            <p:ph type="body" idx="1"/>
          </p:nvPr>
        </p:nvSpPr>
        <p:spPr/>
        <p:txBody>
          <a:bodyPr/>
          <a:lstStyle/>
          <a:p>
            <a:r>
              <a:rPr lang="es-ES" b="1" i="0" dirty="0">
                <a:solidFill>
                  <a:srgbClr val="202124"/>
                </a:solidFill>
                <a:effectLst/>
                <a:latin typeface="Google Sans"/>
              </a:rPr>
              <a:t>Los 7 pasos del proceso de toma de decisiones</a:t>
            </a:r>
            <a:endParaRPr lang="es-ES" b="0" i="0" dirty="0">
              <a:solidFill>
                <a:srgbClr val="202124"/>
              </a:solidFill>
              <a:effectLst/>
              <a:latin typeface="Google Sans"/>
            </a:endParaRPr>
          </a:p>
        </p:txBody>
      </p:sp>
      <p:sp>
        <p:nvSpPr>
          <p:cNvPr id="4" name="Marcador de contenido 3">
            <a:extLst>
              <a:ext uri="{FF2B5EF4-FFF2-40B4-BE49-F238E27FC236}">
                <a16:creationId xmlns:a16="http://schemas.microsoft.com/office/drawing/2014/main" id="{A072BD54-6D3E-95D3-92CD-C36B6C154CFA}"/>
              </a:ext>
            </a:extLst>
          </p:cNvPr>
          <p:cNvSpPr>
            <a:spLocks noGrp="1"/>
          </p:cNvSpPr>
          <p:nvPr>
            <p:ph sz="half" idx="2"/>
          </p:nvPr>
        </p:nvSpPr>
        <p:spPr/>
        <p:txBody>
          <a:bodyPr>
            <a:normAutofit lnSpcReduction="10000"/>
          </a:bodyPr>
          <a:lstStyle/>
          <a:p>
            <a:pPr algn="l">
              <a:buFont typeface="+mj-lt"/>
              <a:buAutoNum type="arabicPeriod"/>
            </a:pPr>
            <a:r>
              <a:rPr lang="es-ES" b="0" i="0" dirty="0">
                <a:solidFill>
                  <a:srgbClr val="202124"/>
                </a:solidFill>
                <a:effectLst/>
                <a:latin typeface="Google Sans"/>
              </a:rPr>
              <a:t>Identificar la decisión.</a:t>
            </a:r>
          </a:p>
          <a:p>
            <a:pPr algn="l">
              <a:buFont typeface="+mj-lt"/>
              <a:buAutoNum type="arabicPeriod"/>
            </a:pPr>
            <a:r>
              <a:rPr lang="es-ES" b="0" i="0" dirty="0">
                <a:solidFill>
                  <a:srgbClr val="202124"/>
                </a:solidFill>
                <a:effectLst/>
                <a:latin typeface="Google Sans"/>
              </a:rPr>
              <a:t>Reunir la información pertinente.</a:t>
            </a:r>
          </a:p>
          <a:p>
            <a:pPr algn="l">
              <a:buFont typeface="+mj-lt"/>
              <a:buAutoNum type="arabicPeriod"/>
            </a:pPr>
            <a:r>
              <a:rPr lang="es-ES" b="0" i="0" dirty="0">
                <a:solidFill>
                  <a:srgbClr val="202124"/>
                </a:solidFill>
                <a:effectLst/>
                <a:latin typeface="Google Sans"/>
              </a:rPr>
              <a:t>Identificar las alternativas.</a:t>
            </a:r>
          </a:p>
          <a:p>
            <a:pPr algn="l">
              <a:buFont typeface="+mj-lt"/>
              <a:buAutoNum type="arabicPeriod"/>
            </a:pPr>
            <a:r>
              <a:rPr lang="es-ES" b="0" i="0" dirty="0">
                <a:solidFill>
                  <a:srgbClr val="202124"/>
                </a:solidFill>
                <a:effectLst/>
                <a:latin typeface="Google Sans"/>
              </a:rPr>
              <a:t>Analiza la evidencia.</a:t>
            </a:r>
          </a:p>
          <a:p>
            <a:pPr algn="l">
              <a:buFont typeface="+mj-lt"/>
              <a:buAutoNum type="arabicPeriod"/>
            </a:pPr>
            <a:r>
              <a:rPr lang="es-ES" b="0" i="0" dirty="0">
                <a:solidFill>
                  <a:srgbClr val="202124"/>
                </a:solidFill>
                <a:effectLst/>
                <a:latin typeface="Google Sans"/>
              </a:rPr>
              <a:t>Elegir entre las alternativas.</a:t>
            </a:r>
          </a:p>
          <a:p>
            <a:pPr algn="l">
              <a:buFont typeface="+mj-lt"/>
              <a:buAutoNum type="arabicPeriod"/>
            </a:pPr>
            <a:r>
              <a:rPr lang="es-ES" b="0" i="0" dirty="0">
                <a:solidFill>
                  <a:srgbClr val="202124"/>
                </a:solidFill>
                <a:effectLst/>
                <a:latin typeface="Google Sans"/>
              </a:rPr>
              <a:t>Actuar.</a:t>
            </a:r>
          </a:p>
          <a:p>
            <a:pPr algn="l">
              <a:buFont typeface="+mj-lt"/>
              <a:buAutoNum type="arabicPeriod"/>
            </a:pPr>
            <a:r>
              <a:rPr lang="es-ES" b="0" i="0" dirty="0">
                <a:solidFill>
                  <a:srgbClr val="202124"/>
                </a:solidFill>
                <a:effectLst/>
                <a:latin typeface="Google Sans"/>
              </a:rPr>
              <a:t>Revisar tu decisión.</a:t>
            </a:r>
          </a:p>
        </p:txBody>
      </p:sp>
      <p:pic>
        <p:nvPicPr>
          <p:cNvPr id="1026" name="Picture 2" descr="Toma de Decisiones, sus fases y modelos.: 2014">
            <a:extLst>
              <a:ext uri="{FF2B5EF4-FFF2-40B4-BE49-F238E27FC236}">
                <a16:creationId xmlns:a16="http://schemas.microsoft.com/office/drawing/2014/main" id="{00B997AC-E1D1-6231-1E1C-7F1445E8B8A7}"/>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66321" y="1681163"/>
            <a:ext cx="5157787" cy="451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59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8" name="CuadroTexto 7">
            <a:extLst>
              <a:ext uri="{FF2B5EF4-FFF2-40B4-BE49-F238E27FC236}">
                <a16:creationId xmlns:a16="http://schemas.microsoft.com/office/drawing/2014/main" id="{43B2463D-6E44-6560-F04A-945F4E30E611}"/>
              </a:ext>
            </a:extLst>
          </p:cNvPr>
          <p:cNvSpPr txBox="1"/>
          <p:nvPr/>
        </p:nvSpPr>
        <p:spPr>
          <a:xfrm>
            <a:off x="715617" y="1908313"/>
            <a:ext cx="6268278" cy="4832092"/>
          </a:xfrm>
          <a:prstGeom prst="rect">
            <a:avLst/>
          </a:prstGeom>
          <a:noFill/>
        </p:spPr>
        <p:txBody>
          <a:bodyPr wrap="square">
            <a:spAutoFit/>
          </a:bodyPr>
          <a:lstStyle/>
          <a:p>
            <a:r>
              <a:rPr lang="es-ES" sz="2800" b="1" i="0" dirty="0">
                <a:solidFill>
                  <a:srgbClr val="0F0F0F"/>
                </a:solidFill>
                <a:effectLst/>
                <a:latin typeface="Söhne"/>
              </a:rPr>
              <a:t>Importancia de la Toma de decisiones en Gestión de Proyectos</a:t>
            </a:r>
            <a:r>
              <a:rPr lang="es-ES" sz="2800" b="0" i="0" dirty="0">
                <a:solidFill>
                  <a:srgbClr val="0F0F0F"/>
                </a:solidFill>
                <a:effectLst/>
                <a:latin typeface="Söhne"/>
              </a:rPr>
              <a:t> </a:t>
            </a:r>
          </a:p>
          <a:p>
            <a:endParaRPr lang="es-ES" sz="2800" dirty="0">
              <a:solidFill>
                <a:srgbClr val="0F0F0F"/>
              </a:solidFill>
              <a:latin typeface="Söhne"/>
            </a:endParaRPr>
          </a:p>
          <a:p>
            <a:pPr algn="just"/>
            <a:r>
              <a:rPr lang="es-ES" sz="2800" b="0" i="0" dirty="0">
                <a:solidFill>
                  <a:srgbClr val="0F0F0F"/>
                </a:solidFill>
                <a:effectLst/>
                <a:latin typeface="Söhne"/>
              </a:rPr>
              <a:t>La toma de decisiones en la gestión de proyectos es un proceso crítico que impacta en la consecución de objetivos, la asignación de recursos y la adaptación a cambios. Destacaremos la relevancia de decisiones bien fundamentadas para el éxito del proyecto y la satisfacción del cliente.</a:t>
            </a:r>
            <a:endParaRPr lang="es-PE" sz="2800" dirty="0"/>
          </a:p>
        </p:txBody>
      </p:sp>
      <p:sp>
        <p:nvSpPr>
          <p:cNvPr id="10" name="CuadroTexto 9">
            <a:extLst>
              <a:ext uri="{FF2B5EF4-FFF2-40B4-BE49-F238E27FC236}">
                <a16:creationId xmlns:a16="http://schemas.microsoft.com/office/drawing/2014/main" id="{B19B00CD-B0CF-F32A-5B97-1A008383656B}"/>
              </a:ext>
            </a:extLst>
          </p:cNvPr>
          <p:cNvSpPr txBox="1"/>
          <p:nvPr/>
        </p:nvSpPr>
        <p:spPr>
          <a:xfrm>
            <a:off x="7421217" y="2947138"/>
            <a:ext cx="3816626" cy="2308324"/>
          </a:xfrm>
          <a:prstGeom prst="rect">
            <a:avLst/>
          </a:prstGeom>
          <a:noFill/>
        </p:spPr>
        <p:txBody>
          <a:bodyPr wrap="square">
            <a:spAutoFit/>
          </a:bodyPr>
          <a:lstStyle/>
          <a:p>
            <a:r>
              <a:rPr lang="es-ES" i="1" dirty="0">
                <a:solidFill>
                  <a:srgbClr val="0F0F0F"/>
                </a:solidFill>
                <a:latin typeface="Söhne"/>
              </a:rPr>
              <a:t>“Una decisión, para cumplir con la característica de ser efectiva, debe ser el resultado de un proceso sistemático, con elementos definidos que se manejan en una secuencia de pasos precisos.”</a:t>
            </a:r>
          </a:p>
          <a:p>
            <a:endParaRPr lang="es-ES" i="1" dirty="0">
              <a:solidFill>
                <a:srgbClr val="0F0F0F"/>
              </a:solidFill>
              <a:latin typeface="Söhne"/>
            </a:endParaRPr>
          </a:p>
          <a:p>
            <a:r>
              <a:rPr lang="es-ES" b="1" i="1" dirty="0">
                <a:solidFill>
                  <a:srgbClr val="0F0F0F"/>
                </a:solidFill>
                <a:latin typeface="Söhne"/>
              </a:rPr>
              <a:t>Peter Drucker</a:t>
            </a:r>
            <a:endParaRPr lang="es-PE" b="1" i="1" dirty="0">
              <a:solidFill>
                <a:srgbClr val="0F0F0F"/>
              </a:solidFill>
              <a:latin typeface="Söhne"/>
            </a:endParaRPr>
          </a:p>
        </p:txBody>
      </p:sp>
    </p:spTree>
    <p:extLst>
      <p:ext uri="{BB962C8B-B14F-4D97-AF65-F5344CB8AC3E}">
        <p14:creationId xmlns:p14="http://schemas.microsoft.com/office/powerpoint/2010/main" val="1652497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9" name="CuadroTexto 8">
            <a:extLst>
              <a:ext uri="{FF2B5EF4-FFF2-40B4-BE49-F238E27FC236}">
                <a16:creationId xmlns:a16="http://schemas.microsoft.com/office/drawing/2014/main" id="{5EE7AB2B-BC11-169C-C70A-C8F771410D7E}"/>
              </a:ext>
            </a:extLst>
          </p:cNvPr>
          <p:cNvSpPr txBox="1"/>
          <p:nvPr/>
        </p:nvSpPr>
        <p:spPr>
          <a:xfrm>
            <a:off x="838200" y="1908313"/>
            <a:ext cx="5960166" cy="4139595"/>
          </a:xfrm>
          <a:prstGeom prst="rect">
            <a:avLst/>
          </a:prstGeom>
          <a:noFill/>
        </p:spPr>
        <p:txBody>
          <a:bodyPr wrap="square">
            <a:spAutoFit/>
          </a:bodyPr>
          <a:lstStyle/>
          <a:p>
            <a:r>
              <a:rPr lang="es-ES" sz="2800" b="1" dirty="0">
                <a:solidFill>
                  <a:srgbClr val="0F0F0F"/>
                </a:solidFill>
                <a:latin typeface="Söhne"/>
              </a:rPr>
              <a:t>Métodos Tradicionales de Toma de Decisiones</a:t>
            </a:r>
          </a:p>
          <a:p>
            <a:endParaRPr lang="es-ES" sz="1100" dirty="0">
              <a:solidFill>
                <a:srgbClr val="0F0F0F"/>
              </a:solidFill>
              <a:latin typeface="Söhne"/>
            </a:endParaRPr>
          </a:p>
          <a:p>
            <a:pPr algn="just"/>
            <a:r>
              <a:rPr lang="es-ES" sz="2800" dirty="0">
                <a:solidFill>
                  <a:srgbClr val="0F0F0F"/>
                </a:solidFill>
                <a:latin typeface="Söhne"/>
              </a:rPr>
              <a:t>Repasaremos algunos métodos clásicos como la toma de decisiones </a:t>
            </a:r>
            <a:r>
              <a:rPr lang="es-ES" sz="2800" b="1" u="sng" dirty="0">
                <a:solidFill>
                  <a:srgbClr val="0F0F0F"/>
                </a:solidFill>
                <a:latin typeface="Söhne"/>
                <a:hlinkClick r:id="" action="ppaction://hlinkshowjump?jump=nextslide"/>
              </a:rPr>
              <a:t>autocrática</a:t>
            </a:r>
            <a:r>
              <a:rPr lang="es-ES" sz="2800" dirty="0">
                <a:solidFill>
                  <a:srgbClr val="0F0F0F"/>
                </a:solidFill>
                <a:latin typeface="Söhne"/>
              </a:rPr>
              <a:t>, </a:t>
            </a:r>
            <a:r>
              <a:rPr lang="es-ES" sz="2800" b="1" u="sng" dirty="0">
                <a:solidFill>
                  <a:srgbClr val="0F0F0F"/>
                </a:solidFill>
                <a:latin typeface="Söhne"/>
              </a:rPr>
              <a:t>consultiva</a:t>
            </a:r>
            <a:r>
              <a:rPr lang="es-ES" sz="2800" dirty="0">
                <a:solidFill>
                  <a:srgbClr val="0F0F0F"/>
                </a:solidFill>
                <a:latin typeface="Söhne"/>
              </a:rPr>
              <a:t> y </a:t>
            </a:r>
            <a:r>
              <a:rPr lang="es-ES" sz="2800" b="1" u="sng" dirty="0">
                <a:solidFill>
                  <a:srgbClr val="0F0F0F"/>
                </a:solidFill>
                <a:latin typeface="Söhne"/>
              </a:rPr>
              <a:t>democrática</a:t>
            </a:r>
            <a:r>
              <a:rPr lang="es-ES" sz="2800" dirty="0">
                <a:solidFill>
                  <a:srgbClr val="0F0F0F"/>
                </a:solidFill>
                <a:latin typeface="Söhne"/>
              </a:rPr>
              <a:t>. Analizaremos las ventajas y desventajas de cada enfoque, así como las situaciones en las que son más efectivos. </a:t>
            </a:r>
            <a:endParaRPr lang="es-PE" sz="2800" dirty="0">
              <a:solidFill>
                <a:srgbClr val="0F0F0F"/>
              </a:solidFill>
              <a:latin typeface="Söhne"/>
            </a:endParaRPr>
          </a:p>
        </p:txBody>
      </p:sp>
      <p:pic>
        <p:nvPicPr>
          <p:cNvPr id="12" name="Imagen 11">
            <a:extLst>
              <a:ext uri="{FF2B5EF4-FFF2-40B4-BE49-F238E27FC236}">
                <a16:creationId xmlns:a16="http://schemas.microsoft.com/office/drawing/2014/main" id="{3B9D9D59-C95B-48FE-55B5-164C3FA03BD1}"/>
              </a:ext>
            </a:extLst>
          </p:cNvPr>
          <p:cNvPicPr>
            <a:picLocks noChangeAspect="1"/>
          </p:cNvPicPr>
          <p:nvPr/>
        </p:nvPicPr>
        <p:blipFill>
          <a:blip r:embed="rId2"/>
          <a:stretch>
            <a:fillRect/>
          </a:stretch>
        </p:blipFill>
        <p:spPr>
          <a:xfrm>
            <a:off x="7252188" y="2326945"/>
            <a:ext cx="4279030" cy="2657503"/>
          </a:xfrm>
          <a:prstGeom prst="rect">
            <a:avLst/>
          </a:prstGeom>
        </p:spPr>
      </p:pic>
    </p:spTree>
    <p:extLst>
      <p:ext uri="{BB962C8B-B14F-4D97-AF65-F5344CB8AC3E}">
        <p14:creationId xmlns:p14="http://schemas.microsoft.com/office/powerpoint/2010/main" val="64409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9" name="CuadroTexto 8">
            <a:extLst>
              <a:ext uri="{FF2B5EF4-FFF2-40B4-BE49-F238E27FC236}">
                <a16:creationId xmlns:a16="http://schemas.microsoft.com/office/drawing/2014/main" id="{5EE7AB2B-BC11-169C-C70A-C8F771410D7E}"/>
              </a:ext>
            </a:extLst>
          </p:cNvPr>
          <p:cNvSpPr txBox="1"/>
          <p:nvPr/>
        </p:nvSpPr>
        <p:spPr>
          <a:xfrm>
            <a:off x="838200" y="1908313"/>
            <a:ext cx="5960166" cy="3708708"/>
          </a:xfrm>
          <a:prstGeom prst="rect">
            <a:avLst/>
          </a:prstGeom>
          <a:noFill/>
        </p:spPr>
        <p:txBody>
          <a:bodyPr wrap="square">
            <a:spAutoFit/>
          </a:bodyPr>
          <a:lstStyle/>
          <a:p>
            <a:r>
              <a:rPr lang="es-ES" sz="2800" b="1" dirty="0">
                <a:solidFill>
                  <a:srgbClr val="0F0F0F"/>
                </a:solidFill>
                <a:latin typeface="Söhne"/>
              </a:rPr>
              <a:t>Métodos Tradicionales de Toma de Decisiones</a:t>
            </a:r>
          </a:p>
          <a:p>
            <a:endParaRPr lang="es-ES" sz="1100" dirty="0">
              <a:solidFill>
                <a:srgbClr val="0F0F0F"/>
              </a:solidFill>
              <a:latin typeface="Söhne"/>
            </a:endParaRPr>
          </a:p>
          <a:p>
            <a:pPr algn="just"/>
            <a:r>
              <a:rPr lang="es-ES" sz="2800" dirty="0">
                <a:solidFill>
                  <a:srgbClr val="0F0F0F"/>
                </a:solidFill>
                <a:latin typeface="Söhne"/>
              </a:rPr>
              <a:t>Presentaremos métodos clásicos como la toma de decisiones </a:t>
            </a:r>
            <a:r>
              <a:rPr lang="es-ES" sz="2800" b="1" u="sng" dirty="0">
                <a:solidFill>
                  <a:srgbClr val="0F0F0F"/>
                </a:solidFill>
                <a:latin typeface="Söhne"/>
              </a:rPr>
              <a:t>autocrática</a:t>
            </a:r>
            <a:r>
              <a:rPr lang="es-ES" sz="2800" dirty="0">
                <a:solidFill>
                  <a:srgbClr val="0F0F0F"/>
                </a:solidFill>
                <a:latin typeface="Söhne"/>
              </a:rPr>
              <a:t>, </a:t>
            </a:r>
            <a:r>
              <a:rPr lang="es-ES" sz="2800" b="1" u="sng" dirty="0">
                <a:solidFill>
                  <a:srgbClr val="0F0F0F"/>
                </a:solidFill>
                <a:latin typeface="Söhne"/>
                <a:hlinkClick r:id="" action="ppaction://hlinkshowjump?jump=nextslide"/>
              </a:rPr>
              <a:t>consultiva</a:t>
            </a:r>
            <a:r>
              <a:rPr lang="es-ES" sz="2800" dirty="0">
                <a:solidFill>
                  <a:srgbClr val="0F0F0F"/>
                </a:solidFill>
                <a:latin typeface="Söhne"/>
              </a:rPr>
              <a:t> y </a:t>
            </a:r>
            <a:r>
              <a:rPr lang="es-ES" sz="2800" b="1" u="sng" dirty="0">
                <a:solidFill>
                  <a:srgbClr val="0F0F0F"/>
                </a:solidFill>
                <a:latin typeface="Söhne"/>
              </a:rPr>
              <a:t>democrática</a:t>
            </a:r>
            <a:r>
              <a:rPr lang="es-ES" sz="2800" dirty="0">
                <a:solidFill>
                  <a:srgbClr val="0F0F0F"/>
                </a:solidFill>
                <a:latin typeface="Söhne"/>
              </a:rPr>
              <a:t>. Analizaremos las ventajas y desventajas de cada enfoque, así como las situaciones en las que son más efectivos. </a:t>
            </a:r>
            <a:endParaRPr lang="es-PE" sz="2800" dirty="0">
              <a:solidFill>
                <a:srgbClr val="0F0F0F"/>
              </a:solidFill>
              <a:latin typeface="Söhne"/>
            </a:endParaRPr>
          </a:p>
        </p:txBody>
      </p:sp>
      <p:sp>
        <p:nvSpPr>
          <p:cNvPr id="3" name="CuadroTexto 2">
            <a:extLst>
              <a:ext uri="{FF2B5EF4-FFF2-40B4-BE49-F238E27FC236}">
                <a16:creationId xmlns:a16="http://schemas.microsoft.com/office/drawing/2014/main" id="{3586BBB6-2181-E329-CF1A-C0FB5AF845CB}"/>
              </a:ext>
            </a:extLst>
          </p:cNvPr>
          <p:cNvSpPr txBox="1"/>
          <p:nvPr/>
        </p:nvSpPr>
        <p:spPr>
          <a:xfrm>
            <a:off x="7285383" y="1908313"/>
            <a:ext cx="4068417" cy="424731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b="1" u="sng" dirty="0"/>
              <a:t>Método Autocrático</a:t>
            </a:r>
          </a:p>
          <a:p>
            <a:endParaRPr lang="es-ES" b="1" u="sng" dirty="0"/>
          </a:p>
          <a:p>
            <a:pPr algn="just"/>
            <a:r>
              <a:rPr lang="es-ES" b="0" i="0" dirty="0">
                <a:solidFill>
                  <a:schemeClr val="bg1"/>
                </a:solidFill>
                <a:effectLst/>
                <a:latin typeface="Söhne"/>
              </a:rPr>
              <a:t>En un entorno autocrático, la toma de decisiones recae en una </a:t>
            </a:r>
            <a:r>
              <a:rPr lang="es-ES" b="1" i="0" dirty="0">
                <a:solidFill>
                  <a:schemeClr val="bg1"/>
                </a:solidFill>
                <a:effectLst/>
                <a:latin typeface="Söhne"/>
              </a:rPr>
              <a:t>única persona</a:t>
            </a:r>
            <a:r>
              <a:rPr lang="es-ES" b="0" i="0" dirty="0">
                <a:solidFill>
                  <a:schemeClr val="bg1"/>
                </a:solidFill>
                <a:effectLst/>
                <a:latin typeface="Söhne"/>
              </a:rPr>
              <a:t> o en un pequeño grupo de individuos. El líder central tiene autoridad total y toma decisiones sin consultar ni buscar la opinión de los demás miembros del grupo. Este enfoque puede ser eficiente en situaciones de </a:t>
            </a:r>
            <a:r>
              <a:rPr lang="es-ES" b="1" i="0" dirty="0">
                <a:solidFill>
                  <a:schemeClr val="bg1"/>
                </a:solidFill>
                <a:effectLst/>
                <a:latin typeface="Söhne"/>
              </a:rPr>
              <a:t>crisis</a:t>
            </a:r>
            <a:r>
              <a:rPr lang="es-ES" b="0" i="0" dirty="0">
                <a:solidFill>
                  <a:schemeClr val="bg1"/>
                </a:solidFill>
                <a:effectLst/>
                <a:latin typeface="Söhne"/>
              </a:rPr>
              <a:t> o cuando se requiere una toma de decisiones rápida y unificada. Sin embargo, puede conducir a la </a:t>
            </a:r>
            <a:r>
              <a:rPr lang="es-ES" b="1" i="0" dirty="0">
                <a:solidFill>
                  <a:schemeClr val="bg1"/>
                </a:solidFill>
                <a:effectLst/>
                <a:latin typeface="Söhne"/>
              </a:rPr>
              <a:t>falta de participación y motivación entre los miembros del grupo</a:t>
            </a:r>
            <a:r>
              <a:rPr lang="es-ES" b="0" i="0" dirty="0">
                <a:solidFill>
                  <a:schemeClr val="bg1"/>
                </a:solidFill>
                <a:effectLst/>
                <a:latin typeface="Söhne"/>
              </a:rPr>
              <a:t>, ya que sus opiniones no se tienen en cuenta.</a:t>
            </a:r>
            <a:endParaRPr lang="es-PE" b="1" u="sng" dirty="0">
              <a:solidFill>
                <a:schemeClr val="bg1"/>
              </a:solidFill>
            </a:endParaRPr>
          </a:p>
        </p:txBody>
      </p:sp>
    </p:spTree>
    <p:extLst>
      <p:ext uri="{BB962C8B-B14F-4D97-AF65-F5344CB8AC3E}">
        <p14:creationId xmlns:p14="http://schemas.microsoft.com/office/powerpoint/2010/main" val="695490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9" name="CuadroTexto 8">
            <a:extLst>
              <a:ext uri="{FF2B5EF4-FFF2-40B4-BE49-F238E27FC236}">
                <a16:creationId xmlns:a16="http://schemas.microsoft.com/office/drawing/2014/main" id="{5EE7AB2B-BC11-169C-C70A-C8F771410D7E}"/>
              </a:ext>
            </a:extLst>
          </p:cNvPr>
          <p:cNvSpPr txBox="1"/>
          <p:nvPr/>
        </p:nvSpPr>
        <p:spPr>
          <a:xfrm>
            <a:off x="838200" y="1908313"/>
            <a:ext cx="5960166" cy="3708708"/>
          </a:xfrm>
          <a:prstGeom prst="rect">
            <a:avLst/>
          </a:prstGeom>
          <a:noFill/>
        </p:spPr>
        <p:txBody>
          <a:bodyPr wrap="square">
            <a:spAutoFit/>
          </a:bodyPr>
          <a:lstStyle/>
          <a:p>
            <a:r>
              <a:rPr lang="es-ES" sz="2800" b="1" dirty="0">
                <a:solidFill>
                  <a:srgbClr val="0F0F0F"/>
                </a:solidFill>
                <a:latin typeface="Söhne"/>
              </a:rPr>
              <a:t>Métodos Tradicionales de Toma de Decisiones</a:t>
            </a:r>
          </a:p>
          <a:p>
            <a:endParaRPr lang="es-ES" sz="1100" dirty="0">
              <a:solidFill>
                <a:srgbClr val="0F0F0F"/>
              </a:solidFill>
              <a:latin typeface="Söhne"/>
            </a:endParaRPr>
          </a:p>
          <a:p>
            <a:pPr algn="just"/>
            <a:r>
              <a:rPr lang="es-ES" sz="2800" dirty="0">
                <a:solidFill>
                  <a:srgbClr val="0F0F0F"/>
                </a:solidFill>
                <a:latin typeface="Söhne"/>
              </a:rPr>
              <a:t>Presentaremos métodos clásicos como la toma de decisiones </a:t>
            </a:r>
            <a:r>
              <a:rPr lang="es-ES" sz="2800" b="1" u="sng" dirty="0">
                <a:solidFill>
                  <a:srgbClr val="0F0F0F"/>
                </a:solidFill>
                <a:latin typeface="Söhne"/>
              </a:rPr>
              <a:t>autocrática</a:t>
            </a:r>
            <a:r>
              <a:rPr lang="es-ES" sz="2800" dirty="0">
                <a:solidFill>
                  <a:srgbClr val="0F0F0F"/>
                </a:solidFill>
                <a:latin typeface="Söhne"/>
              </a:rPr>
              <a:t>, </a:t>
            </a:r>
            <a:r>
              <a:rPr lang="es-ES" sz="2800" b="1" u="sng" dirty="0">
                <a:solidFill>
                  <a:srgbClr val="0F0F0F"/>
                </a:solidFill>
                <a:latin typeface="Söhne"/>
              </a:rPr>
              <a:t>consultiva</a:t>
            </a:r>
            <a:r>
              <a:rPr lang="es-ES" sz="2800" dirty="0">
                <a:solidFill>
                  <a:srgbClr val="0F0F0F"/>
                </a:solidFill>
                <a:latin typeface="Söhne"/>
              </a:rPr>
              <a:t> y </a:t>
            </a:r>
            <a:r>
              <a:rPr lang="es-ES" sz="2800" b="1" u="sng" dirty="0">
                <a:solidFill>
                  <a:srgbClr val="0F0F0F"/>
                </a:solidFill>
                <a:latin typeface="Söhne"/>
                <a:hlinkClick r:id="" action="ppaction://hlinkshowjump?jump=nextslide"/>
              </a:rPr>
              <a:t>democrática</a:t>
            </a:r>
            <a:r>
              <a:rPr lang="es-ES" sz="2800" dirty="0">
                <a:solidFill>
                  <a:srgbClr val="0F0F0F"/>
                </a:solidFill>
                <a:latin typeface="Söhne"/>
              </a:rPr>
              <a:t>. Analizaremos las ventajas y desventajas de cada enfoque, así como las situaciones en las que son más efectivos. </a:t>
            </a:r>
            <a:endParaRPr lang="es-PE" sz="2800" dirty="0">
              <a:solidFill>
                <a:srgbClr val="0F0F0F"/>
              </a:solidFill>
              <a:latin typeface="Söhne"/>
            </a:endParaRPr>
          </a:p>
        </p:txBody>
      </p:sp>
      <p:sp>
        <p:nvSpPr>
          <p:cNvPr id="2" name="CuadroTexto 1">
            <a:extLst>
              <a:ext uri="{FF2B5EF4-FFF2-40B4-BE49-F238E27FC236}">
                <a16:creationId xmlns:a16="http://schemas.microsoft.com/office/drawing/2014/main" id="{895D0B83-6E1E-5360-CCF6-9A29A057878F}"/>
              </a:ext>
            </a:extLst>
          </p:cNvPr>
          <p:cNvSpPr txBox="1"/>
          <p:nvPr/>
        </p:nvSpPr>
        <p:spPr>
          <a:xfrm>
            <a:off x="7285383" y="1908313"/>
            <a:ext cx="4068417" cy="452431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b="1" u="sng" dirty="0"/>
              <a:t>Método Consultivo</a:t>
            </a:r>
          </a:p>
          <a:p>
            <a:endParaRPr lang="es-ES" b="1" u="sng" dirty="0"/>
          </a:p>
          <a:p>
            <a:pPr algn="just"/>
            <a:r>
              <a:rPr lang="es-ES" b="0" i="0" dirty="0">
                <a:solidFill>
                  <a:schemeClr val="bg1"/>
                </a:solidFill>
                <a:effectLst/>
                <a:latin typeface="Söhne"/>
              </a:rPr>
              <a:t>En un enfoque consultivo, el líder aún tiene la </a:t>
            </a:r>
            <a:r>
              <a:rPr lang="es-ES" b="1" i="0" dirty="0">
                <a:solidFill>
                  <a:schemeClr val="bg1"/>
                </a:solidFill>
                <a:effectLst/>
                <a:latin typeface="Söhne"/>
              </a:rPr>
              <a:t>autoridad final</a:t>
            </a:r>
            <a:r>
              <a:rPr lang="es-ES" b="0" i="0" dirty="0">
                <a:solidFill>
                  <a:schemeClr val="bg1"/>
                </a:solidFill>
                <a:effectLst/>
                <a:latin typeface="Söhne"/>
              </a:rPr>
              <a:t> para tomar decisiones, pero busca activamente la contribución de los miembros del grupo antes de hacerlo. El líder recopila información, opiniones y sugerencias de los demás, lo que puede resultar en decisiones más </a:t>
            </a:r>
            <a:r>
              <a:rPr lang="es-ES" b="1" i="0" dirty="0">
                <a:solidFill>
                  <a:schemeClr val="bg1"/>
                </a:solidFill>
                <a:effectLst/>
                <a:latin typeface="Söhne"/>
              </a:rPr>
              <a:t>informadas y aceptadas por el grupo</a:t>
            </a:r>
            <a:r>
              <a:rPr lang="es-ES" b="0" i="0" dirty="0">
                <a:solidFill>
                  <a:schemeClr val="bg1"/>
                </a:solidFill>
                <a:effectLst/>
                <a:latin typeface="Söhne"/>
              </a:rPr>
              <a:t>. Este enfoque fomenta la participación y el compromiso de los miembros, ya que se sienten valorados y escuchados. Sin embargo, el proceso puede ser más lento que la toma de decisiones autocrática.</a:t>
            </a:r>
            <a:endParaRPr lang="es-PE" b="1" u="sng" dirty="0">
              <a:solidFill>
                <a:schemeClr val="bg1"/>
              </a:solidFill>
            </a:endParaRPr>
          </a:p>
        </p:txBody>
      </p:sp>
    </p:spTree>
    <p:extLst>
      <p:ext uri="{BB962C8B-B14F-4D97-AF65-F5344CB8AC3E}">
        <p14:creationId xmlns:p14="http://schemas.microsoft.com/office/powerpoint/2010/main" val="375647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9" name="CuadroTexto 8">
            <a:extLst>
              <a:ext uri="{FF2B5EF4-FFF2-40B4-BE49-F238E27FC236}">
                <a16:creationId xmlns:a16="http://schemas.microsoft.com/office/drawing/2014/main" id="{5EE7AB2B-BC11-169C-C70A-C8F771410D7E}"/>
              </a:ext>
            </a:extLst>
          </p:cNvPr>
          <p:cNvSpPr txBox="1"/>
          <p:nvPr/>
        </p:nvSpPr>
        <p:spPr>
          <a:xfrm>
            <a:off x="838200" y="1908313"/>
            <a:ext cx="5960166" cy="3708708"/>
          </a:xfrm>
          <a:prstGeom prst="rect">
            <a:avLst/>
          </a:prstGeom>
          <a:noFill/>
        </p:spPr>
        <p:txBody>
          <a:bodyPr wrap="square">
            <a:spAutoFit/>
          </a:bodyPr>
          <a:lstStyle/>
          <a:p>
            <a:r>
              <a:rPr lang="es-ES" sz="2800" b="1" dirty="0">
                <a:solidFill>
                  <a:srgbClr val="0F0F0F"/>
                </a:solidFill>
                <a:latin typeface="Söhne"/>
              </a:rPr>
              <a:t>Métodos Tradicionales de Toma de Decisiones</a:t>
            </a:r>
          </a:p>
          <a:p>
            <a:endParaRPr lang="es-ES" sz="1100" dirty="0">
              <a:solidFill>
                <a:srgbClr val="0F0F0F"/>
              </a:solidFill>
              <a:latin typeface="Söhne"/>
            </a:endParaRPr>
          </a:p>
          <a:p>
            <a:pPr algn="just"/>
            <a:r>
              <a:rPr lang="es-ES" sz="2800" dirty="0">
                <a:solidFill>
                  <a:srgbClr val="0F0F0F"/>
                </a:solidFill>
                <a:latin typeface="Söhne"/>
              </a:rPr>
              <a:t>Presentaremos métodos clásicos como la toma de decisiones </a:t>
            </a:r>
            <a:r>
              <a:rPr lang="es-ES" sz="2800" b="1" u="sng" dirty="0">
                <a:solidFill>
                  <a:srgbClr val="0F0F0F"/>
                </a:solidFill>
                <a:latin typeface="Söhne"/>
              </a:rPr>
              <a:t>autocrática</a:t>
            </a:r>
            <a:r>
              <a:rPr lang="es-ES" sz="2800" dirty="0">
                <a:solidFill>
                  <a:srgbClr val="0F0F0F"/>
                </a:solidFill>
                <a:latin typeface="Söhne"/>
              </a:rPr>
              <a:t>, </a:t>
            </a:r>
            <a:r>
              <a:rPr lang="es-ES" sz="2800" b="1" u="sng" dirty="0">
                <a:solidFill>
                  <a:srgbClr val="0F0F0F"/>
                </a:solidFill>
                <a:latin typeface="Söhne"/>
              </a:rPr>
              <a:t>consultiva</a:t>
            </a:r>
            <a:r>
              <a:rPr lang="es-ES" sz="2800" dirty="0">
                <a:solidFill>
                  <a:srgbClr val="0F0F0F"/>
                </a:solidFill>
                <a:latin typeface="Söhne"/>
              </a:rPr>
              <a:t> y </a:t>
            </a:r>
            <a:r>
              <a:rPr lang="es-ES" sz="2800" b="1" u="sng" dirty="0">
                <a:solidFill>
                  <a:srgbClr val="0F0F0F"/>
                </a:solidFill>
                <a:latin typeface="Söhne"/>
              </a:rPr>
              <a:t>democrática</a:t>
            </a:r>
            <a:r>
              <a:rPr lang="es-ES" sz="2800" dirty="0">
                <a:solidFill>
                  <a:srgbClr val="0F0F0F"/>
                </a:solidFill>
                <a:latin typeface="Söhne"/>
              </a:rPr>
              <a:t>. Analizaremos las ventajas y desventajas de cada enfoque, así como las situaciones en las que son más efectivos. </a:t>
            </a:r>
            <a:endParaRPr lang="es-PE" sz="2800" dirty="0">
              <a:solidFill>
                <a:srgbClr val="0F0F0F"/>
              </a:solidFill>
              <a:latin typeface="Söhne"/>
            </a:endParaRPr>
          </a:p>
        </p:txBody>
      </p:sp>
      <p:sp>
        <p:nvSpPr>
          <p:cNvPr id="2" name="CuadroTexto 1">
            <a:extLst>
              <a:ext uri="{FF2B5EF4-FFF2-40B4-BE49-F238E27FC236}">
                <a16:creationId xmlns:a16="http://schemas.microsoft.com/office/drawing/2014/main" id="{8FFE46C3-C3F1-319B-0ABE-EAA1AD17C22A}"/>
              </a:ext>
            </a:extLst>
          </p:cNvPr>
          <p:cNvSpPr txBox="1"/>
          <p:nvPr/>
        </p:nvSpPr>
        <p:spPr>
          <a:xfrm>
            <a:off x="7285383" y="1908313"/>
            <a:ext cx="4068417" cy="452431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ES" b="1" u="sng" dirty="0"/>
              <a:t>Método Democrático</a:t>
            </a:r>
          </a:p>
          <a:p>
            <a:endParaRPr lang="es-ES" b="1" u="sng" dirty="0"/>
          </a:p>
          <a:p>
            <a:pPr algn="just"/>
            <a:r>
              <a:rPr lang="es-ES" b="0" i="0" dirty="0">
                <a:solidFill>
                  <a:schemeClr val="bg1"/>
                </a:solidFill>
                <a:effectLst/>
                <a:latin typeface="Söhne"/>
              </a:rPr>
              <a:t>En un entorno democrático, la toma de decisiones se realiza de </a:t>
            </a:r>
            <a:r>
              <a:rPr lang="es-ES" b="1" i="0" dirty="0">
                <a:solidFill>
                  <a:schemeClr val="bg1"/>
                </a:solidFill>
                <a:effectLst/>
                <a:latin typeface="Söhne"/>
              </a:rPr>
              <a:t>manera colectiva</a:t>
            </a:r>
            <a:r>
              <a:rPr lang="es-ES" b="0" i="0" dirty="0">
                <a:solidFill>
                  <a:schemeClr val="bg1"/>
                </a:solidFill>
                <a:effectLst/>
                <a:latin typeface="Söhne"/>
              </a:rPr>
              <a:t>, donde todos los miembros del grupo tienen voz y voto. Las decisiones se toman mediante el consenso o la mayoría, y cada miembro tiene igualdad de participación en el proceso. Este enfoque fomenta la </a:t>
            </a:r>
            <a:r>
              <a:rPr lang="es-ES" b="1" i="0" dirty="0">
                <a:solidFill>
                  <a:schemeClr val="bg1"/>
                </a:solidFill>
                <a:effectLst/>
                <a:latin typeface="Söhne"/>
              </a:rPr>
              <a:t>inclusión y la diversidad de perspectivas</a:t>
            </a:r>
            <a:r>
              <a:rPr lang="es-ES" b="0" i="0" dirty="0">
                <a:solidFill>
                  <a:schemeClr val="bg1"/>
                </a:solidFill>
                <a:effectLst/>
                <a:latin typeface="Söhne"/>
              </a:rPr>
              <a:t>, lo que puede llevar a </a:t>
            </a:r>
            <a:r>
              <a:rPr lang="es-ES" b="1" i="0" dirty="0">
                <a:solidFill>
                  <a:schemeClr val="bg1"/>
                </a:solidFill>
                <a:effectLst/>
                <a:latin typeface="Söhne"/>
              </a:rPr>
              <a:t>soluciones más creativas </a:t>
            </a:r>
            <a:r>
              <a:rPr lang="es-ES" b="0" i="0" dirty="0">
                <a:solidFill>
                  <a:schemeClr val="bg1"/>
                </a:solidFill>
                <a:effectLst/>
                <a:latin typeface="Söhne"/>
              </a:rPr>
              <a:t>y aceptadas por el grupo en su conjunto. Sin embargo, el proceso puede ser más prolongado y, en algunos casos, puede ser difícil llegar a un consenso.</a:t>
            </a:r>
            <a:endParaRPr lang="es-PE" b="1" u="sng" dirty="0">
              <a:solidFill>
                <a:schemeClr val="bg1"/>
              </a:solidFill>
            </a:endParaRPr>
          </a:p>
        </p:txBody>
      </p:sp>
    </p:spTree>
    <p:extLst>
      <p:ext uri="{BB962C8B-B14F-4D97-AF65-F5344CB8AC3E}">
        <p14:creationId xmlns:p14="http://schemas.microsoft.com/office/powerpoint/2010/main" val="118235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3" name="CuadroTexto 2">
            <a:extLst>
              <a:ext uri="{FF2B5EF4-FFF2-40B4-BE49-F238E27FC236}">
                <a16:creationId xmlns:a16="http://schemas.microsoft.com/office/drawing/2014/main" id="{329E6F1B-C12F-E058-4360-7FBA8F78D56E}"/>
              </a:ext>
            </a:extLst>
          </p:cNvPr>
          <p:cNvSpPr txBox="1"/>
          <p:nvPr/>
        </p:nvSpPr>
        <p:spPr>
          <a:xfrm>
            <a:off x="838200" y="1968560"/>
            <a:ext cx="4788877" cy="4524315"/>
          </a:xfrm>
          <a:prstGeom prst="rect">
            <a:avLst/>
          </a:prstGeom>
          <a:noFill/>
        </p:spPr>
        <p:txBody>
          <a:bodyPr wrap="square">
            <a:spAutoFit/>
          </a:bodyPr>
          <a:lstStyle/>
          <a:p>
            <a:r>
              <a:rPr lang="es-ES" sz="2400" b="1" i="0" dirty="0">
                <a:solidFill>
                  <a:srgbClr val="0F0F0F"/>
                </a:solidFill>
                <a:effectLst/>
                <a:latin typeface="Söhne"/>
              </a:rPr>
              <a:t>Toma de Decisiones Basada en Datos y Análisis</a:t>
            </a:r>
            <a:r>
              <a:rPr lang="es-ES" sz="2400" b="0" i="0" dirty="0">
                <a:solidFill>
                  <a:srgbClr val="0F0F0F"/>
                </a:solidFill>
                <a:effectLst/>
                <a:latin typeface="Söhne"/>
              </a:rPr>
              <a:t> </a:t>
            </a:r>
          </a:p>
          <a:p>
            <a:endParaRPr lang="es-ES" sz="2400" dirty="0">
              <a:solidFill>
                <a:srgbClr val="0F0F0F"/>
              </a:solidFill>
              <a:latin typeface="Söhne"/>
            </a:endParaRPr>
          </a:p>
          <a:p>
            <a:pPr algn="just"/>
            <a:r>
              <a:rPr lang="es-ES" sz="2400" b="0" i="0" dirty="0">
                <a:solidFill>
                  <a:srgbClr val="0F0F0F"/>
                </a:solidFill>
                <a:effectLst/>
                <a:latin typeface="Söhne"/>
              </a:rPr>
              <a:t>La era digital ha facilitado la recopilación y el análisis de datos. La toma de decisiones basada en datos puede proporcionar información valiosa para la gestión de proyectos. Discutiremos la importancia de la analítica predictiva y cómo puede mejorar la precisión en la toma de decisiones.</a:t>
            </a:r>
            <a:endParaRPr lang="es-PE" sz="2400" dirty="0"/>
          </a:p>
        </p:txBody>
      </p:sp>
      <p:pic>
        <p:nvPicPr>
          <p:cNvPr id="4" name="Imagen 3">
            <a:extLst>
              <a:ext uri="{FF2B5EF4-FFF2-40B4-BE49-F238E27FC236}">
                <a16:creationId xmlns:a16="http://schemas.microsoft.com/office/drawing/2014/main" id="{F7CB91E2-AEDD-A1C1-3018-81C4F1BEEC63}"/>
              </a:ext>
            </a:extLst>
          </p:cNvPr>
          <p:cNvPicPr>
            <a:picLocks noChangeAspect="1"/>
          </p:cNvPicPr>
          <p:nvPr/>
        </p:nvPicPr>
        <p:blipFill>
          <a:blip r:embed="rId2"/>
          <a:stretch>
            <a:fillRect/>
          </a:stretch>
        </p:blipFill>
        <p:spPr>
          <a:xfrm>
            <a:off x="6096000" y="2216174"/>
            <a:ext cx="5642406" cy="3199888"/>
          </a:xfrm>
          <a:prstGeom prst="rect">
            <a:avLst/>
          </a:prstGeom>
        </p:spPr>
      </p:pic>
    </p:spTree>
    <p:extLst>
      <p:ext uri="{BB962C8B-B14F-4D97-AF65-F5344CB8AC3E}">
        <p14:creationId xmlns:p14="http://schemas.microsoft.com/office/powerpoint/2010/main" val="3009416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3" name="CuadroTexto 2">
            <a:extLst>
              <a:ext uri="{FF2B5EF4-FFF2-40B4-BE49-F238E27FC236}">
                <a16:creationId xmlns:a16="http://schemas.microsoft.com/office/drawing/2014/main" id="{4B789A00-832E-CFC3-5F32-7FBC146EB429}"/>
              </a:ext>
            </a:extLst>
          </p:cNvPr>
          <p:cNvSpPr txBox="1"/>
          <p:nvPr/>
        </p:nvSpPr>
        <p:spPr>
          <a:xfrm>
            <a:off x="978877" y="2321624"/>
            <a:ext cx="4577861" cy="3785652"/>
          </a:xfrm>
          <a:prstGeom prst="rect">
            <a:avLst/>
          </a:prstGeom>
          <a:noFill/>
        </p:spPr>
        <p:txBody>
          <a:bodyPr wrap="square">
            <a:spAutoFit/>
          </a:bodyPr>
          <a:lstStyle/>
          <a:p>
            <a:pPr algn="just"/>
            <a:r>
              <a:rPr lang="es-ES" sz="2400" dirty="0">
                <a:solidFill>
                  <a:srgbClr val="0F0F0F"/>
                </a:solidFill>
                <a:latin typeface="Söhne"/>
              </a:rPr>
              <a:t>La analítica predictiva es una herramienta poderosa que utiliza datos, algoritmos y modelos estadísticos para prever lo que podría suceder en el futuro. </a:t>
            </a:r>
          </a:p>
          <a:p>
            <a:pPr algn="just"/>
            <a:r>
              <a:rPr lang="es-ES" sz="2400" dirty="0">
                <a:solidFill>
                  <a:srgbClr val="0F0F0F"/>
                </a:solidFill>
                <a:latin typeface="Söhne"/>
              </a:rPr>
              <a:t>En la toma de decisiones, la analítica predictiva mejora la precisión al analizar patrones y tendencias en grandes cantidades de datos. </a:t>
            </a:r>
            <a:endParaRPr lang="es-PE" sz="2400" dirty="0">
              <a:solidFill>
                <a:srgbClr val="0F0F0F"/>
              </a:solidFill>
              <a:latin typeface="Söhne"/>
            </a:endParaRPr>
          </a:p>
        </p:txBody>
      </p:sp>
      <p:pic>
        <p:nvPicPr>
          <p:cNvPr id="5" name="Imagen 4">
            <a:hlinkClick r:id="" action="ppaction://hlinkshowjump?jump=nextslide"/>
            <a:extLst>
              <a:ext uri="{FF2B5EF4-FFF2-40B4-BE49-F238E27FC236}">
                <a16:creationId xmlns:a16="http://schemas.microsoft.com/office/drawing/2014/main" id="{A7754232-1EDD-5260-94EB-8C5DF5CB211C}"/>
              </a:ext>
            </a:extLst>
          </p:cNvPr>
          <p:cNvPicPr>
            <a:picLocks noChangeAspect="1"/>
          </p:cNvPicPr>
          <p:nvPr/>
        </p:nvPicPr>
        <p:blipFill>
          <a:blip r:embed="rId2"/>
          <a:stretch>
            <a:fillRect/>
          </a:stretch>
        </p:blipFill>
        <p:spPr>
          <a:xfrm>
            <a:off x="6906358" y="2524066"/>
            <a:ext cx="3566380" cy="2681489"/>
          </a:xfrm>
          <a:prstGeom prst="rect">
            <a:avLst/>
          </a:prstGeom>
        </p:spPr>
      </p:pic>
    </p:spTree>
    <p:extLst>
      <p:ext uri="{BB962C8B-B14F-4D97-AF65-F5344CB8AC3E}">
        <p14:creationId xmlns:p14="http://schemas.microsoft.com/office/powerpoint/2010/main" val="559836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8" y="2423937"/>
            <a:ext cx="9995900" cy="2123658"/>
          </a:xfrm>
          <a:prstGeom prst="rect">
            <a:avLst/>
          </a:prstGeom>
        </p:spPr>
        <p:txBody>
          <a:bodyPr wrap="square">
            <a:spAutoFit/>
          </a:bodyPr>
          <a:lstStyle/>
          <a:p>
            <a:r>
              <a:rPr lang="es-ES" sz="6600" dirty="0">
                <a:solidFill>
                  <a:srgbClr val="00F3B5"/>
                </a:solidFill>
                <a:latin typeface="Prompt" panose="00000800000000000000" pitchFamily="2" charset="-34"/>
                <a:cs typeface="Prompt" panose="00000800000000000000" pitchFamily="2" charset="-34"/>
              </a:rPr>
              <a:t>Gestión de proyectos inmobiliarios</a:t>
            </a:r>
            <a:endParaRPr lang="es-ES" sz="6600" dirty="0">
              <a:solidFill>
                <a:schemeClr val="bg1"/>
              </a:solidFill>
              <a:latin typeface="Prompt" panose="00000800000000000000" pitchFamily="2" charset="-34"/>
              <a:cs typeface="Prompt" panose="00000800000000000000" pitchFamily="2" charset="-34"/>
            </a:endParaRP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71A1385F-85CE-1DF5-F66A-88560607361C}"/>
              </a:ext>
            </a:extLst>
          </p:cNvPr>
          <p:cNvGraphicFramePr/>
          <p:nvPr>
            <p:extLst>
              <p:ext uri="{D42A27DB-BD31-4B8C-83A1-F6EECF244321}">
                <p14:modId xmlns:p14="http://schemas.microsoft.com/office/powerpoint/2010/main" val="3651301395"/>
              </p:ext>
            </p:extLst>
          </p:nvPr>
        </p:nvGraphicFramePr>
        <p:xfrm>
          <a:off x="-134426" y="461824"/>
          <a:ext cx="9855201" cy="5934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747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3" name="CuadroTexto 2">
            <a:extLst>
              <a:ext uri="{FF2B5EF4-FFF2-40B4-BE49-F238E27FC236}">
                <a16:creationId xmlns:a16="http://schemas.microsoft.com/office/drawing/2014/main" id="{329E6F1B-C12F-E058-4360-7FBA8F78D56E}"/>
              </a:ext>
            </a:extLst>
          </p:cNvPr>
          <p:cNvSpPr txBox="1"/>
          <p:nvPr/>
        </p:nvSpPr>
        <p:spPr>
          <a:xfrm>
            <a:off x="838200" y="1968560"/>
            <a:ext cx="4788877" cy="4431983"/>
          </a:xfrm>
          <a:prstGeom prst="rect">
            <a:avLst/>
          </a:prstGeom>
          <a:noFill/>
        </p:spPr>
        <p:txBody>
          <a:bodyPr wrap="square">
            <a:spAutoFit/>
          </a:bodyPr>
          <a:lstStyle/>
          <a:p>
            <a:pPr lvl="1"/>
            <a:r>
              <a:rPr lang="es-ES" sz="2400" b="1" i="0" dirty="0">
                <a:solidFill>
                  <a:srgbClr val="0F0F0F"/>
                </a:solidFill>
                <a:effectLst/>
                <a:latin typeface="Söhne"/>
              </a:rPr>
              <a:t>Análisis Costo-Beneficio y Evaluación de Riesgos</a:t>
            </a:r>
            <a:r>
              <a:rPr lang="es-ES" sz="2400" b="0" i="0" dirty="0">
                <a:solidFill>
                  <a:srgbClr val="0F0F0F"/>
                </a:solidFill>
                <a:effectLst/>
                <a:latin typeface="Söhne"/>
              </a:rPr>
              <a:t> </a:t>
            </a:r>
          </a:p>
          <a:p>
            <a:endParaRPr lang="es-ES" dirty="0">
              <a:solidFill>
                <a:srgbClr val="0F0F0F"/>
              </a:solidFill>
              <a:latin typeface="Söhne"/>
            </a:endParaRPr>
          </a:p>
          <a:p>
            <a:pPr algn="just"/>
            <a:r>
              <a:rPr lang="es-ES" sz="2400" b="0" i="0" dirty="0">
                <a:solidFill>
                  <a:srgbClr val="0F0F0F"/>
                </a:solidFill>
                <a:effectLst/>
                <a:latin typeface="Söhne"/>
              </a:rPr>
              <a:t>Nos enfocaremos en métodos que ayudan a evaluar la viabilidad de decisiones mediante el análisis costo-beneficio y la evaluación de riesgos. Explicaremos cómo estas herramientas permiten a los gestores de proyectos tomar decisiones que maximizan los beneficios y minimizan los riesgos potenciales.</a:t>
            </a:r>
            <a:endParaRPr lang="es-PE" sz="2400" dirty="0"/>
          </a:p>
        </p:txBody>
      </p:sp>
      <p:pic>
        <p:nvPicPr>
          <p:cNvPr id="2" name="Imagen 1">
            <a:extLst>
              <a:ext uri="{FF2B5EF4-FFF2-40B4-BE49-F238E27FC236}">
                <a16:creationId xmlns:a16="http://schemas.microsoft.com/office/drawing/2014/main" id="{87B85E9D-4C74-5998-7993-8BF1E2EA1379}"/>
              </a:ext>
            </a:extLst>
          </p:cNvPr>
          <p:cNvPicPr>
            <a:picLocks noChangeAspect="1"/>
          </p:cNvPicPr>
          <p:nvPr/>
        </p:nvPicPr>
        <p:blipFill>
          <a:blip r:embed="rId2"/>
          <a:stretch>
            <a:fillRect/>
          </a:stretch>
        </p:blipFill>
        <p:spPr>
          <a:xfrm>
            <a:off x="6096000" y="2137372"/>
            <a:ext cx="5581650" cy="3488531"/>
          </a:xfrm>
          <a:prstGeom prst="rect">
            <a:avLst/>
          </a:prstGeom>
        </p:spPr>
      </p:pic>
    </p:spTree>
    <p:extLst>
      <p:ext uri="{BB962C8B-B14F-4D97-AF65-F5344CB8AC3E}">
        <p14:creationId xmlns:p14="http://schemas.microsoft.com/office/powerpoint/2010/main" val="817180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5" name="CuadroTexto 4">
            <a:extLst>
              <a:ext uri="{FF2B5EF4-FFF2-40B4-BE49-F238E27FC236}">
                <a16:creationId xmlns:a16="http://schemas.microsoft.com/office/drawing/2014/main" id="{41E174FC-ED0F-73B1-1219-7A9D090C6534}"/>
              </a:ext>
            </a:extLst>
          </p:cNvPr>
          <p:cNvSpPr txBox="1"/>
          <p:nvPr/>
        </p:nvSpPr>
        <p:spPr>
          <a:xfrm>
            <a:off x="407964" y="1908313"/>
            <a:ext cx="6035039" cy="4401205"/>
          </a:xfrm>
          <a:prstGeom prst="rect">
            <a:avLst/>
          </a:prstGeom>
          <a:noFill/>
        </p:spPr>
        <p:txBody>
          <a:bodyPr wrap="square">
            <a:spAutoFit/>
          </a:bodyPr>
          <a:lstStyle/>
          <a:p>
            <a:pPr algn="just">
              <a:buFont typeface="+mj-lt"/>
              <a:buAutoNum type="arabicPeriod"/>
            </a:pPr>
            <a:r>
              <a:rPr lang="es-ES" sz="2000" b="1" i="0" dirty="0">
                <a:effectLst/>
                <a:latin typeface="Söhne"/>
              </a:rPr>
              <a:t>Identificación de Costos y Beneficios:</a:t>
            </a:r>
            <a:endParaRPr lang="es-ES" sz="2000" b="0" i="0" dirty="0">
              <a:effectLst/>
              <a:latin typeface="Söhne"/>
            </a:endParaRPr>
          </a:p>
          <a:p>
            <a:pPr lvl="1" algn="just"/>
            <a:r>
              <a:rPr lang="es-ES" sz="2000" b="1" i="0" dirty="0">
                <a:effectLst/>
                <a:latin typeface="Söhne"/>
              </a:rPr>
              <a:t>Costos:</a:t>
            </a:r>
            <a:r>
              <a:rPr lang="es-ES" sz="2000" b="0" i="0" dirty="0">
                <a:effectLst/>
                <a:latin typeface="Söhne"/>
              </a:rPr>
              <a:t> Se enumeran todos los costos asociados con una decisión o proyecto, tanto directos como indirectos. Estos pueden incluir gastos iniciales, costos operativos, mantenimiento, etc.</a:t>
            </a:r>
          </a:p>
          <a:p>
            <a:pPr lvl="1" algn="just"/>
            <a:r>
              <a:rPr lang="es-ES" sz="2000" b="1" i="0" dirty="0">
                <a:effectLst/>
                <a:latin typeface="Söhne"/>
              </a:rPr>
              <a:t>Beneficios:</a:t>
            </a:r>
            <a:r>
              <a:rPr lang="es-ES" sz="2000" b="0" i="0" dirty="0">
                <a:effectLst/>
                <a:latin typeface="Söhne"/>
              </a:rPr>
              <a:t> Se identifican los beneficios esperados, ya sean financieros o no financieros. Estos podrían incluir ingresos, ahorros, mejoras en la eficiencia u otros resultados positivos.</a:t>
            </a:r>
          </a:p>
          <a:p>
            <a:pPr algn="just">
              <a:buFont typeface="+mj-lt"/>
              <a:buAutoNum type="arabicPeriod"/>
            </a:pPr>
            <a:r>
              <a:rPr lang="es-ES" sz="2000" b="1" i="0" dirty="0">
                <a:effectLst/>
                <a:latin typeface="Söhne"/>
              </a:rPr>
              <a:t>Cuantificación Monetaria:</a:t>
            </a:r>
            <a:endParaRPr lang="es-ES" sz="2000" b="0" i="0" dirty="0">
              <a:effectLst/>
              <a:latin typeface="Söhne"/>
            </a:endParaRPr>
          </a:p>
          <a:p>
            <a:pPr lvl="1" algn="just"/>
            <a:r>
              <a:rPr lang="es-ES" sz="2000" b="0" i="0" dirty="0">
                <a:effectLst/>
                <a:latin typeface="Söhne"/>
              </a:rPr>
              <a:t>Se asignan valores monetarios a todos los costos y beneficios. Esto implica convertir los efectos cualitativos en términos cuantificables para compararlos de manera más objetiva.</a:t>
            </a:r>
          </a:p>
        </p:txBody>
      </p:sp>
      <p:pic>
        <p:nvPicPr>
          <p:cNvPr id="6" name="Imagen 5">
            <a:extLst>
              <a:ext uri="{FF2B5EF4-FFF2-40B4-BE49-F238E27FC236}">
                <a16:creationId xmlns:a16="http://schemas.microsoft.com/office/drawing/2014/main" id="{820FD750-A367-4E5F-D7D2-CED0E073D86C}"/>
              </a:ext>
            </a:extLst>
          </p:cNvPr>
          <p:cNvPicPr>
            <a:picLocks noChangeAspect="1"/>
          </p:cNvPicPr>
          <p:nvPr/>
        </p:nvPicPr>
        <p:blipFill>
          <a:blip r:embed="rId2"/>
          <a:stretch>
            <a:fillRect/>
          </a:stretch>
        </p:blipFill>
        <p:spPr>
          <a:xfrm>
            <a:off x="6721792" y="2819765"/>
            <a:ext cx="4600575" cy="1781175"/>
          </a:xfrm>
          <a:prstGeom prst="rect">
            <a:avLst/>
          </a:prstGeom>
        </p:spPr>
      </p:pic>
    </p:spTree>
    <p:extLst>
      <p:ext uri="{BB962C8B-B14F-4D97-AF65-F5344CB8AC3E}">
        <p14:creationId xmlns:p14="http://schemas.microsoft.com/office/powerpoint/2010/main" val="2595640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5" name="CuadroTexto 4">
            <a:extLst>
              <a:ext uri="{FF2B5EF4-FFF2-40B4-BE49-F238E27FC236}">
                <a16:creationId xmlns:a16="http://schemas.microsoft.com/office/drawing/2014/main" id="{41E174FC-ED0F-73B1-1219-7A9D090C6534}"/>
              </a:ext>
            </a:extLst>
          </p:cNvPr>
          <p:cNvSpPr txBox="1"/>
          <p:nvPr/>
        </p:nvSpPr>
        <p:spPr>
          <a:xfrm>
            <a:off x="417342" y="1908313"/>
            <a:ext cx="5444197" cy="4708981"/>
          </a:xfrm>
          <a:prstGeom prst="rect">
            <a:avLst/>
          </a:prstGeom>
          <a:noFill/>
        </p:spPr>
        <p:txBody>
          <a:bodyPr wrap="square">
            <a:spAutoFit/>
          </a:bodyPr>
          <a:lstStyle/>
          <a:p>
            <a:pPr indent="-457200" algn="just">
              <a:buFont typeface="+mj-lt"/>
              <a:buAutoNum type="arabicPeriod" startAt="3"/>
            </a:pPr>
            <a:r>
              <a:rPr lang="es-ES" sz="2000" b="1" dirty="0">
                <a:latin typeface="Söhne"/>
              </a:rPr>
              <a:t>Comparación de Costos y Beneficios:</a:t>
            </a:r>
          </a:p>
          <a:p>
            <a:pPr lvl="1" algn="just"/>
            <a:r>
              <a:rPr lang="es-ES" sz="2000" b="0" i="0" dirty="0">
                <a:effectLst/>
                <a:latin typeface="Söhne"/>
              </a:rPr>
              <a:t>Se realiza una comparación directa entre los costos y beneficios. La idea es determinar si los beneficios esperados superan los costos, proporcionando una relación costo-beneficio.</a:t>
            </a:r>
          </a:p>
          <a:p>
            <a:pPr algn="just">
              <a:buFont typeface="+mj-lt"/>
              <a:buAutoNum type="arabicPeriod" startAt="3"/>
            </a:pPr>
            <a:r>
              <a:rPr lang="es-ES" sz="2000" b="1" i="0" dirty="0">
                <a:effectLst/>
                <a:latin typeface="Söhne"/>
              </a:rPr>
              <a:t>    Toma de Decisiones:</a:t>
            </a:r>
            <a:endParaRPr lang="es-ES" sz="2000" b="0" i="0" dirty="0">
              <a:effectLst/>
              <a:latin typeface="Söhne"/>
            </a:endParaRPr>
          </a:p>
          <a:p>
            <a:pPr lvl="1" algn="just"/>
            <a:r>
              <a:rPr lang="es-ES" sz="2000" b="0" i="0" dirty="0">
                <a:effectLst/>
                <a:latin typeface="Söhne"/>
              </a:rPr>
              <a:t>La decisión se toma en función de la relación costo-beneficio. Si la relación es positiva, indicando que los beneficios superan los costos, la decisión puede considerarse viable.</a:t>
            </a:r>
          </a:p>
          <a:p>
            <a:pPr algn="just">
              <a:buFont typeface="+mj-lt"/>
              <a:buAutoNum type="arabicPeriod" startAt="3"/>
            </a:pPr>
            <a:r>
              <a:rPr lang="es-ES" sz="2000" b="1" i="0" dirty="0">
                <a:effectLst/>
                <a:latin typeface="Söhne"/>
              </a:rPr>
              <a:t>    Sensibilidad y Escenarios:</a:t>
            </a:r>
            <a:endParaRPr lang="es-ES" sz="2000" b="0" i="0" dirty="0">
              <a:effectLst/>
              <a:latin typeface="Söhne"/>
            </a:endParaRPr>
          </a:p>
          <a:p>
            <a:pPr lvl="1" algn="just"/>
            <a:r>
              <a:rPr lang="es-ES" sz="2000" b="0" i="0" dirty="0">
                <a:effectLst/>
                <a:latin typeface="Söhne"/>
              </a:rPr>
              <a:t>Se pueden realizar análisis de sensibilidad y explorar diferentes escenarios para evaluar la robustez de la decisión ante posibles cambios en las condiciones.</a:t>
            </a:r>
          </a:p>
        </p:txBody>
      </p:sp>
      <p:pic>
        <p:nvPicPr>
          <p:cNvPr id="2" name="Imagen 1">
            <a:extLst>
              <a:ext uri="{FF2B5EF4-FFF2-40B4-BE49-F238E27FC236}">
                <a16:creationId xmlns:a16="http://schemas.microsoft.com/office/drawing/2014/main" id="{37F5F3B7-77DF-B7D5-F98C-9B8EC53C6F15}"/>
              </a:ext>
            </a:extLst>
          </p:cNvPr>
          <p:cNvPicPr>
            <a:picLocks noChangeAspect="1"/>
          </p:cNvPicPr>
          <p:nvPr/>
        </p:nvPicPr>
        <p:blipFill>
          <a:blip r:embed="rId2"/>
          <a:stretch>
            <a:fillRect/>
          </a:stretch>
        </p:blipFill>
        <p:spPr>
          <a:xfrm>
            <a:off x="6541477" y="2501196"/>
            <a:ext cx="4876362" cy="3240161"/>
          </a:xfrm>
          <a:prstGeom prst="rect">
            <a:avLst/>
          </a:prstGeom>
        </p:spPr>
      </p:pic>
    </p:spTree>
    <p:extLst>
      <p:ext uri="{BB962C8B-B14F-4D97-AF65-F5344CB8AC3E}">
        <p14:creationId xmlns:p14="http://schemas.microsoft.com/office/powerpoint/2010/main" val="1790533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5" name="CuadroTexto 4">
            <a:extLst>
              <a:ext uri="{FF2B5EF4-FFF2-40B4-BE49-F238E27FC236}">
                <a16:creationId xmlns:a16="http://schemas.microsoft.com/office/drawing/2014/main" id="{41E174FC-ED0F-73B1-1219-7A9D090C6534}"/>
              </a:ext>
            </a:extLst>
          </p:cNvPr>
          <p:cNvSpPr txBox="1"/>
          <p:nvPr/>
        </p:nvSpPr>
        <p:spPr>
          <a:xfrm>
            <a:off x="417342" y="1908313"/>
            <a:ext cx="6560233" cy="4708981"/>
          </a:xfrm>
          <a:prstGeom prst="rect">
            <a:avLst/>
          </a:prstGeom>
          <a:noFill/>
        </p:spPr>
        <p:txBody>
          <a:bodyPr wrap="square">
            <a:spAutoFit/>
          </a:bodyPr>
          <a:lstStyle/>
          <a:p>
            <a:pPr algn="just"/>
            <a:r>
              <a:rPr lang="es-ES" sz="2000" b="1" i="0" dirty="0">
                <a:effectLst/>
                <a:latin typeface="Söhne"/>
              </a:rPr>
              <a:t>Evaluación de Riesgos:</a:t>
            </a:r>
          </a:p>
          <a:p>
            <a:pPr algn="just">
              <a:buFont typeface="+mj-lt"/>
              <a:buAutoNum type="arabicPeriod"/>
            </a:pPr>
            <a:r>
              <a:rPr lang="es-ES" sz="2000" b="1" i="0" dirty="0">
                <a:effectLst/>
                <a:latin typeface="Söhne"/>
              </a:rPr>
              <a:t>Identificación de Riesgos:</a:t>
            </a:r>
            <a:endParaRPr lang="es-ES" sz="2000" b="0" i="0" dirty="0">
              <a:effectLst/>
              <a:latin typeface="Söhne"/>
            </a:endParaRPr>
          </a:p>
          <a:p>
            <a:pPr lvl="1" algn="just"/>
            <a:r>
              <a:rPr lang="es-ES" sz="2000" b="0" i="0" dirty="0">
                <a:effectLst/>
                <a:latin typeface="Söhne"/>
              </a:rPr>
              <a:t>Se identifican y enumeran todos los posibles riesgos asociados con la decisión o proyecto. Esto incluye eventos que podrían afectar negativamente los resultados.</a:t>
            </a:r>
          </a:p>
          <a:p>
            <a:pPr algn="just">
              <a:buFont typeface="+mj-lt"/>
              <a:buAutoNum type="arabicPeriod"/>
            </a:pPr>
            <a:r>
              <a:rPr lang="es-ES" sz="2000" b="1" i="0" dirty="0">
                <a:effectLst/>
                <a:latin typeface="Söhne"/>
              </a:rPr>
              <a:t>Análisis de Riesgos:</a:t>
            </a:r>
            <a:endParaRPr lang="es-ES" sz="2000" b="0" i="0" dirty="0">
              <a:effectLst/>
              <a:latin typeface="Söhne"/>
            </a:endParaRPr>
          </a:p>
          <a:p>
            <a:pPr lvl="1" algn="just"/>
            <a:r>
              <a:rPr lang="es-ES" sz="2000" b="0" i="0" dirty="0">
                <a:effectLst/>
                <a:latin typeface="Söhne"/>
              </a:rPr>
              <a:t>Se evalúa la probabilidad de que ocurran los riesgos identificados y el impacto que tendrían en el proyecto o decisión.</a:t>
            </a:r>
          </a:p>
          <a:p>
            <a:pPr algn="just">
              <a:buFont typeface="+mj-lt"/>
              <a:buAutoNum type="arabicPeriod"/>
            </a:pPr>
            <a:r>
              <a:rPr lang="es-ES" sz="2000" b="1" i="0" dirty="0">
                <a:effectLst/>
                <a:latin typeface="Söhne"/>
              </a:rPr>
              <a:t>Mitigación de Riesgos:</a:t>
            </a:r>
            <a:endParaRPr lang="es-ES" sz="2000" b="0" i="0" dirty="0">
              <a:effectLst/>
              <a:latin typeface="Söhne"/>
            </a:endParaRPr>
          </a:p>
          <a:p>
            <a:pPr lvl="1" algn="just"/>
            <a:r>
              <a:rPr lang="es-ES" sz="2000" b="0" i="0" dirty="0">
                <a:effectLst/>
                <a:latin typeface="Söhne"/>
              </a:rPr>
              <a:t>Se desarrollan estrategias para mitigar o reducir la probabilidad e impacto de los riesgos identificados. Esto puede incluir la implementación de medidas preventivas o la preparación para posibles escenarios adversos.</a:t>
            </a:r>
          </a:p>
        </p:txBody>
      </p:sp>
      <p:pic>
        <p:nvPicPr>
          <p:cNvPr id="3" name="Imagen 2">
            <a:extLst>
              <a:ext uri="{FF2B5EF4-FFF2-40B4-BE49-F238E27FC236}">
                <a16:creationId xmlns:a16="http://schemas.microsoft.com/office/drawing/2014/main" id="{71054C31-C31A-2583-DEAE-057B74FAEA0A}"/>
              </a:ext>
            </a:extLst>
          </p:cNvPr>
          <p:cNvPicPr>
            <a:picLocks noChangeAspect="1"/>
          </p:cNvPicPr>
          <p:nvPr/>
        </p:nvPicPr>
        <p:blipFill>
          <a:blip r:embed="rId2"/>
          <a:stretch>
            <a:fillRect/>
          </a:stretch>
        </p:blipFill>
        <p:spPr>
          <a:xfrm>
            <a:off x="7204197" y="2596002"/>
            <a:ext cx="4840003" cy="2735654"/>
          </a:xfrm>
          <a:prstGeom prst="rect">
            <a:avLst/>
          </a:prstGeom>
        </p:spPr>
      </p:pic>
    </p:spTree>
    <p:extLst>
      <p:ext uri="{BB962C8B-B14F-4D97-AF65-F5344CB8AC3E}">
        <p14:creationId xmlns:p14="http://schemas.microsoft.com/office/powerpoint/2010/main" val="4145082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5" name="CuadroTexto 4">
            <a:extLst>
              <a:ext uri="{FF2B5EF4-FFF2-40B4-BE49-F238E27FC236}">
                <a16:creationId xmlns:a16="http://schemas.microsoft.com/office/drawing/2014/main" id="{41E174FC-ED0F-73B1-1219-7A9D090C6534}"/>
              </a:ext>
            </a:extLst>
          </p:cNvPr>
          <p:cNvSpPr txBox="1"/>
          <p:nvPr/>
        </p:nvSpPr>
        <p:spPr>
          <a:xfrm>
            <a:off x="417342" y="1908313"/>
            <a:ext cx="6560233" cy="4401205"/>
          </a:xfrm>
          <a:prstGeom prst="rect">
            <a:avLst/>
          </a:prstGeom>
          <a:noFill/>
        </p:spPr>
        <p:txBody>
          <a:bodyPr wrap="square">
            <a:spAutoFit/>
          </a:bodyPr>
          <a:lstStyle/>
          <a:p>
            <a:pPr marL="342900" indent="-342900" algn="l">
              <a:buFont typeface="+mj-lt"/>
              <a:buAutoNum type="arabicPeriod" startAt="4"/>
            </a:pPr>
            <a:r>
              <a:rPr lang="es-ES" sz="2000" b="1" i="0" dirty="0">
                <a:effectLst/>
                <a:latin typeface="Söhne"/>
              </a:rPr>
              <a:t>Asignación de Prioridades:</a:t>
            </a:r>
            <a:endParaRPr lang="es-ES" sz="2000" b="0" i="0" dirty="0">
              <a:effectLst/>
              <a:latin typeface="Söhne"/>
            </a:endParaRPr>
          </a:p>
          <a:p>
            <a:pPr lvl="1" algn="l"/>
            <a:r>
              <a:rPr lang="es-ES" sz="2000" b="0" i="0" dirty="0">
                <a:effectLst/>
                <a:latin typeface="Söhne"/>
              </a:rPr>
              <a:t>Los riesgos se clasifican según su importancia y se asignan prioridades. Aquellos con mayor probabilidad e impacto pueden recibir más atención en términos de estrategias de mitigación.</a:t>
            </a:r>
          </a:p>
          <a:p>
            <a:pPr algn="l">
              <a:buFont typeface="+mj-lt"/>
              <a:buAutoNum type="arabicPeriod" startAt="4"/>
            </a:pPr>
            <a:r>
              <a:rPr lang="es-ES" sz="2000" b="1" i="0" dirty="0">
                <a:effectLst/>
                <a:latin typeface="Söhne"/>
              </a:rPr>
              <a:t>Toma de Decisiones:</a:t>
            </a:r>
            <a:endParaRPr lang="es-ES" sz="2000" b="0" i="0" dirty="0">
              <a:effectLst/>
              <a:latin typeface="Söhne"/>
            </a:endParaRPr>
          </a:p>
          <a:p>
            <a:pPr lvl="1" algn="l"/>
            <a:r>
              <a:rPr lang="es-ES" sz="2000" b="0" i="0" dirty="0">
                <a:effectLst/>
                <a:latin typeface="Söhne"/>
              </a:rPr>
              <a:t>La decisión se toma considerando tanto los beneficios y costos del ACB como la gestión de riesgos. Se busca un equilibrio entre maximizar los beneficios y minimizar la exposición a riesgos.</a:t>
            </a:r>
          </a:p>
          <a:p>
            <a:pPr algn="l">
              <a:buFont typeface="+mj-lt"/>
              <a:buAutoNum type="arabicPeriod" startAt="4"/>
            </a:pPr>
            <a:r>
              <a:rPr lang="es-ES" sz="2000" b="1" i="0" dirty="0">
                <a:effectLst/>
                <a:latin typeface="Söhne"/>
              </a:rPr>
              <a:t>Monitoreo Continuo:</a:t>
            </a:r>
            <a:endParaRPr lang="es-ES" sz="2000" b="0" i="0" dirty="0">
              <a:effectLst/>
              <a:latin typeface="Söhne"/>
            </a:endParaRPr>
          </a:p>
          <a:p>
            <a:pPr lvl="1" algn="l"/>
            <a:r>
              <a:rPr lang="es-ES" sz="2000" b="0" i="0" dirty="0">
                <a:effectLst/>
                <a:latin typeface="Söhne"/>
              </a:rPr>
              <a:t>Después de la implementación, se monitorean continuamente los riesgos para ajustar las estrategias de mitigación según sea necesario.</a:t>
            </a:r>
          </a:p>
        </p:txBody>
      </p:sp>
      <p:pic>
        <p:nvPicPr>
          <p:cNvPr id="3" name="Imagen 2">
            <a:extLst>
              <a:ext uri="{FF2B5EF4-FFF2-40B4-BE49-F238E27FC236}">
                <a16:creationId xmlns:a16="http://schemas.microsoft.com/office/drawing/2014/main" id="{71054C31-C31A-2583-DEAE-057B74FAEA0A}"/>
              </a:ext>
            </a:extLst>
          </p:cNvPr>
          <p:cNvPicPr>
            <a:picLocks noChangeAspect="1"/>
          </p:cNvPicPr>
          <p:nvPr/>
        </p:nvPicPr>
        <p:blipFill>
          <a:blip r:embed="rId3"/>
          <a:stretch>
            <a:fillRect/>
          </a:stretch>
        </p:blipFill>
        <p:spPr>
          <a:xfrm>
            <a:off x="7204197" y="2596002"/>
            <a:ext cx="4840003" cy="2735654"/>
          </a:xfrm>
          <a:prstGeom prst="rect">
            <a:avLst/>
          </a:prstGeom>
        </p:spPr>
      </p:pic>
    </p:spTree>
    <p:extLst>
      <p:ext uri="{BB962C8B-B14F-4D97-AF65-F5344CB8AC3E}">
        <p14:creationId xmlns:p14="http://schemas.microsoft.com/office/powerpoint/2010/main" val="2653794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3" name="CuadroTexto 2">
            <a:extLst>
              <a:ext uri="{FF2B5EF4-FFF2-40B4-BE49-F238E27FC236}">
                <a16:creationId xmlns:a16="http://schemas.microsoft.com/office/drawing/2014/main" id="{329E6F1B-C12F-E058-4360-7FBA8F78D56E}"/>
              </a:ext>
            </a:extLst>
          </p:cNvPr>
          <p:cNvSpPr txBox="1"/>
          <p:nvPr/>
        </p:nvSpPr>
        <p:spPr>
          <a:xfrm>
            <a:off x="838200" y="2019589"/>
            <a:ext cx="4788877" cy="3724096"/>
          </a:xfrm>
          <a:prstGeom prst="rect">
            <a:avLst/>
          </a:prstGeom>
          <a:noFill/>
        </p:spPr>
        <p:txBody>
          <a:bodyPr wrap="square">
            <a:spAutoFit/>
          </a:bodyPr>
          <a:lstStyle/>
          <a:p>
            <a:r>
              <a:rPr lang="es-ES" sz="2400" b="1" i="0" dirty="0">
                <a:solidFill>
                  <a:srgbClr val="0F0F0F"/>
                </a:solidFill>
                <a:effectLst/>
                <a:latin typeface="Söhne"/>
              </a:rPr>
              <a:t>Innovación en la Toma de Decisiones</a:t>
            </a:r>
            <a:r>
              <a:rPr lang="es-ES" sz="2400" b="0" i="0" dirty="0">
                <a:solidFill>
                  <a:srgbClr val="0F0F0F"/>
                </a:solidFill>
                <a:effectLst/>
                <a:latin typeface="Söhne"/>
              </a:rPr>
              <a:t> </a:t>
            </a:r>
          </a:p>
          <a:p>
            <a:endParaRPr lang="es-ES" sz="2000" b="0" i="0" dirty="0">
              <a:solidFill>
                <a:srgbClr val="0F0F0F"/>
              </a:solidFill>
              <a:effectLst/>
              <a:latin typeface="Söhne"/>
            </a:endParaRPr>
          </a:p>
          <a:p>
            <a:pPr algn="just"/>
            <a:r>
              <a:rPr lang="es-ES" sz="2400" b="0" i="0" dirty="0">
                <a:solidFill>
                  <a:srgbClr val="0F0F0F"/>
                </a:solidFill>
                <a:effectLst/>
                <a:latin typeface="Söhne"/>
              </a:rPr>
              <a:t>En la gestión de proyectos, la innovación es clave. Cómo incorporar métodos innovadores en la toma de decisiones, como el pensamiento lateral y la creatividad, para encontrar soluciones únicas y superar desafíos inesperados.</a:t>
            </a:r>
            <a:endParaRPr lang="es-PE" sz="2400" dirty="0"/>
          </a:p>
        </p:txBody>
      </p:sp>
      <p:pic>
        <p:nvPicPr>
          <p:cNvPr id="4" name="Imagen 3">
            <a:extLst>
              <a:ext uri="{FF2B5EF4-FFF2-40B4-BE49-F238E27FC236}">
                <a16:creationId xmlns:a16="http://schemas.microsoft.com/office/drawing/2014/main" id="{10F3A8D2-16FD-1358-85CF-8B05F1E84665}"/>
              </a:ext>
            </a:extLst>
          </p:cNvPr>
          <p:cNvPicPr>
            <a:picLocks noChangeAspect="1"/>
          </p:cNvPicPr>
          <p:nvPr/>
        </p:nvPicPr>
        <p:blipFill>
          <a:blip r:embed="rId2"/>
          <a:stretch>
            <a:fillRect/>
          </a:stretch>
        </p:blipFill>
        <p:spPr>
          <a:xfrm>
            <a:off x="6564925" y="1434905"/>
            <a:ext cx="4663440" cy="4663440"/>
          </a:xfrm>
          <a:prstGeom prst="rect">
            <a:avLst/>
          </a:prstGeom>
        </p:spPr>
      </p:pic>
    </p:spTree>
    <p:extLst>
      <p:ext uri="{BB962C8B-B14F-4D97-AF65-F5344CB8AC3E}">
        <p14:creationId xmlns:p14="http://schemas.microsoft.com/office/powerpoint/2010/main" val="3275685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4" name="CuadroTexto 3">
            <a:extLst>
              <a:ext uri="{FF2B5EF4-FFF2-40B4-BE49-F238E27FC236}">
                <a16:creationId xmlns:a16="http://schemas.microsoft.com/office/drawing/2014/main" id="{C8C8A2EF-EE4B-1033-910A-103932B2A55A}"/>
              </a:ext>
            </a:extLst>
          </p:cNvPr>
          <p:cNvSpPr txBox="1"/>
          <p:nvPr/>
        </p:nvSpPr>
        <p:spPr>
          <a:xfrm>
            <a:off x="838200" y="1908313"/>
            <a:ext cx="10515600" cy="4401205"/>
          </a:xfrm>
          <a:prstGeom prst="rect">
            <a:avLst/>
          </a:prstGeom>
          <a:noFill/>
        </p:spPr>
        <p:txBody>
          <a:bodyPr wrap="square">
            <a:spAutoFit/>
          </a:bodyPr>
          <a:lstStyle/>
          <a:p>
            <a:pPr algn="l"/>
            <a:r>
              <a:rPr lang="es-ES" sz="2000" b="1" i="0" dirty="0">
                <a:effectLst/>
                <a:latin typeface="Söhne"/>
              </a:rPr>
              <a:t>1. Cultivar un entorno propicio para la creatividad:</a:t>
            </a:r>
          </a:p>
          <a:p>
            <a:pPr algn="l"/>
            <a:r>
              <a:rPr lang="es-ES" sz="2000" b="0" i="0" dirty="0">
                <a:effectLst/>
                <a:latin typeface="Söhne"/>
              </a:rPr>
              <a:t>Fomenta un ambiente donde se valore la creatividad y se anime a la gente a compartir ideas sin temor al juicio. La apertura y la diversidad de pensamiento son esenciales para la generación de soluciones innovadoras.</a:t>
            </a:r>
          </a:p>
          <a:p>
            <a:pPr algn="l"/>
            <a:r>
              <a:rPr lang="es-ES" sz="2000" b="1" i="0" dirty="0">
                <a:effectLst/>
                <a:latin typeface="Söhne"/>
              </a:rPr>
              <a:t>2. Definir el problema de manera creativa:</a:t>
            </a:r>
          </a:p>
          <a:p>
            <a:pPr algn="l"/>
            <a:r>
              <a:rPr lang="es-ES" sz="2000" b="0" i="0" dirty="0">
                <a:effectLst/>
                <a:latin typeface="Söhne"/>
              </a:rPr>
              <a:t>En lugar de abordar el problema de manera convencional, reformula la pregunta o el desafío de una manera novedosa. Esto puede abrir nuevas perspectivas y posibilidades.</a:t>
            </a:r>
          </a:p>
          <a:p>
            <a:pPr algn="l"/>
            <a:r>
              <a:rPr lang="es-ES" sz="2000" b="1" i="0" dirty="0">
                <a:effectLst/>
                <a:latin typeface="Söhne"/>
              </a:rPr>
              <a:t>3. Utilizar Técnicas de Pensamiento Lateral:</a:t>
            </a:r>
          </a:p>
          <a:p>
            <a:pPr algn="l"/>
            <a:r>
              <a:rPr lang="es-ES" sz="2000" b="0" i="0" dirty="0">
                <a:effectLst/>
                <a:latin typeface="Söhne"/>
              </a:rPr>
              <a:t>El pensamiento lateral implica abordar un problema desde ángulos no convencionales. Utiliza técnicas como el "</a:t>
            </a:r>
            <a:r>
              <a:rPr lang="es-ES" sz="2000" b="0" i="0" dirty="0" err="1">
                <a:effectLst/>
                <a:latin typeface="Söhne"/>
              </a:rPr>
              <a:t>brainstorming</a:t>
            </a:r>
            <a:r>
              <a:rPr lang="es-ES" sz="2000" b="0" i="0" dirty="0">
                <a:effectLst/>
                <a:latin typeface="Söhne"/>
              </a:rPr>
              <a:t>" para generar ideas libremente, o el "</a:t>
            </a:r>
            <a:r>
              <a:rPr lang="es-ES" sz="2000" b="0" i="0" dirty="0" err="1">
                <a:effectLst/>
                <a:latin typeface="Söhne"/>
              </a:rPr>
              <a:t>Six</a:t>
            </a:r>
            <a:r>
              <a:rPr lang="es-ES" sz="2000" b="0" i="0" dirty="0">
                <a:effectLst/>
                <a:latin typeface="Söhne"/>
              </a:rPr>
              <a:t> </a:t>
            </a:r>
            <a:r>
              <a:rPr lang="es-ES" sz="2000" b="0" i="0" dirty="0" err="1">
                <a:effectLst/>
                <a:latin typeface="Söhne"/>
              </a:rPr>
              <a:t>Thinking</a:t>
            </a:r>
            <a:r>
              <a:rPr lang="es-ES" sz="2000" b="0" i="0" dirty="0">
                <a:effectLst/>
                <a:latin typeface="Söhne"/>
              </a:rPr>
              <a:t> </a:t>
            </a:r>
            <a:r>
              <a:rPr lang="es-ES" sz="2000" b="0" i="0" dirty="0" err="1">
                <a:effectLst/>
                <a:latin typeface="Söhne"/>
              </a:rPr>
              <a:t>Hats</a:t>
            </a:r>
            <a:r>
              <a:rPr lang="es-ES" sz="2000" b="0" i="0" dirty="0">
                <a:effectLst/>
                <a:latin typeface="Söhne"/>
              </a:rPr>
              <a:t>" de Edward de Bono para explorar diferentes perspectivas.</a:t>
            </a:r>
          </a:p>
          <a:p>
            <a:pPr algn="l"/>
            <a:r>
              <a:rPr lang="es-ES" sz="2000" b="1" i="0" dirty="0">
                <a:effectLst/>
                <a:latin typeface="Söhne"/>
              </a:rPr>
              <a:t>4. Incorporar Diversidad de Perspectivas:</a:t>
            </a:r>
          </a:p>
          <a:p>
            <a:pPr algn="l"/>
            <a:r>
              <a:rPr lang="es-ES" sz="2000" b="0" i="0" dirty="0">
                <a:effectLst/>
                <a:latin typeface="Söhne"/>
              </a:rPr>
              <a:t>Invita a personas con diferentes antecedentes y habilidades a participar en el proceso de toma de decisiones. La diversidad puede llevar a una gama más amplia de ideas creativas.</a:t>
            </a:r>
          </a:p>
        </p:txBody>
      </p:sp>
    </p:spTree>
    <p:extLst>
      <p:ext uri="{BB962C8B-B14F-4D97-AF65-F5344CB8AC3E}">
        <p14:creationId xmlns:p14="http://schemas.microsoft.com/office/powerpoint/2010/main" val="3010976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4" name="CuadroTexto 3">
            <a:extLst>
              <a:ext uri="{FF2B5EF4-FFF2-40B4-BE49-F238E27FC236}">
                <a16:creationId xmlns:a16="http://schemas.microsoft.com/office/drawing/2014/main" id="{C8C8A2EF-EE4B-1033-910A-103932B2A55A}"/>
              </a:ext>
            </a:extLst>
          </p:cNvPr>
          <p:cNvSpPr txBox="1"/>
          <p:nvPr/>
        </p:nvSpPr>
        <p:spPr>
          <a:xfrm>
            <a:off x="838200" y="1908313"/>
            <a:ext cx="10515600" cy="4555093"/>
          </a:xfrm>
          <a:prstGeom prst="rect">
            <a:avLst/>
          </a:prstGeom>
          <a:noFill/>
        </p:spPr>
        <p:txBody>
          <a:bodyPr wrap="square">
            <a:spAutoFit/>
          </a:bodyPr>
          <a:lstStyle/>
          <a:p>
            <a:pPr algn="just"/>
            <a:r>
              <a:rPr lang="es-ES" b="1" i="0" dirty="0">
                <a:effectLst/>
                <a:latin typeface="Söhne"/>
              </a:rPr>
              <a:t>5. Estimular la creatividad individual:</a:t>
            </a:r>
          </a:p>
          <a:p>
            <a:pPr algn="just"/>
            <a:r>
              <a:rPr lang="es-ES" b="0" i="0" dirty="0">
                <a:effectLst/>
                <a:latin typeface="Söhne"/>
              </a:rPr>
              <a:t>Brinda tiempo y espacio para que cada persona reflexione y aporte creatividad de manera individual. Esto puede llevar a ideas innovadoras que luego pueden ser compartidas y desarrolladas en equipo.</a:t>
            </a:r>
          </a:p>
          <a:p>
            <a:pPr algn="just"/>
            <a:r>
              <a:rPr lang="es-ES" b="1" i="0" dirty="0">
                <a:effectLst/>
                <a:latin typeface="Söhne"/>
              </a:rPr>
              <a:t>6. Uso de herramientas y métodos creativos:</a:t>
            </a:r>
          </a:p>
          <a:p>
            <a:pPr algn="just"/>
            <a:r>
              <a:rPr lang="es-ES" b="0" i="0" dirty="0">
                <a:effectLst/>
                <a:latin typeface="Söhne"/>
              </a:rPr>
              <a:t>Explora herramientas y métodos específicos diseñados para fomentar la creatividad, como mapas mentales, juegos de cartas de innovación o técnicas de prototipado rápido.</a:t>
            </a:r>
          </a:p>
          <a:p>
            <a:pPr algn="just"/>
            <a:r>
              <a:rPr lang="es-ES" b="1" i="0" dirty="0">
                <a:effectLst/>
                <a:latin typeface="Söhne"/>
              </a:rPr>
              <a:t>7. Fomentar la experimentación:</a:t>
            </a:r>
          </a:p>
          <a:p>
            <a:pPr algn="just"/>
            <a:r>
              <a:rPr lang="es-ES" b="0" i="0" dirty="0">
                <a:effectLst/>
                <a:latin typeface="Söhne"/>
              </a:rPr>
              <a:t>La toma de decisiones innovadora a menudo implica cierto grado de riesgo. Fomenta la experimentación y la prueba de nuevas ideas en un entorno controlado para aprender y ajustar según sea necesario.</a:t>
            </a:r>
          </a:p>
          <a:p>
            <a:pPr algn="just"/>
            <a:r>
              <a:rPr lang="es-ES" b="1" i="0" dirty="0">
                <a:effectLst/>
                <a:latin typeface="Söhne"/>
              </a:rPr>
              <a:t>8. Promover la resolución de problemas </a:t>
            </a:r>
            <a:r>
              <a:rPr lang="es-ES" b="1" dirty="0">
                <a:latin typeface="Söhne"/>
              </a:rPr>
              <a:t>i</a:t>
            </a:r>
            <a:r>
              <a:rPr lang="es-ES" b="1" i="0" dirty="0">
                <a:effectLst/>
                <a:latin typeface="Söhne"/>
              </a:rPr>
              <a:t>terativa:</a:t>
            </a:r>
          </a:p>
          <a:p>
            <a:pPr algn="just"/>
            <a:r>
              <a:rPr lang="es-ES" b="0" i="0" dirty="0">
                <a:effectLst/>
                <a:latin typeface="Söhne"/>
              </a:rPr>
              <a:t>La creatividad no siempre surge de inmediato. Anima a la iteración y al refinamiento continuo de ideas hasta llegar a soluciones viables.</a:t>
            </a:r>
          </a:p>
          <a:p>
            <a:pPr algn="just"/>
            <a:r>
              <a:rPr lang="es-ES" b="1" i="0" dirty="0">
                <a:effectLst/>
                <a:latin typeface="Söhne"/>
              </a:rPr>
              <a:t>9. Celebrar el fracaso como oportunidad de aprendizaje:</a:t>
            </a:r>
          </a:p>
          <a:p>
            <a:pPr algn="just"/>
            <a:r>
              <a:rPr lang="es-ES" b="0" i="0" dirty="0">
                <a:effectLst/>
                <a:latin typeface="Söhne"/>
              </a:rPr>
              <a:t>Cambia la percepción del fracaso. En lugar de castigarlo, anímales a verlo como una oportunidad de aprendizaje. Los errores a menudo conducen a descubrimientos y mejoras significativas.</a:t>
            </a:r>
          </a:p>
          <a:p>
            <a:pPr algn="l">
              <a:buFont typeface="Arial" panose="020B0604020202020204" pitchFamily="34" charset="0"/>
              <a:buChar char="•"/>
            </a:pPr>
            <a:endParaRPr lang="es-ES" sz="2000" b="0" i="0" dirty="0">
              <a:effectLst/>
              <a:latin typeface="Söhne"/>
            </a:endParaRPr>
          </a:p>
        </p:txBody>
      </p:sp>
    </p:spTree>
    <p:extLst>
      <p:ext uri="{BB962C8B-B14F-4D97-AF65-F5344CB8AC3E}">
        <p14:creationId xmlns:p14="http://schemas.microsoft.com/office/powerpoint/2010/main" val="3644915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3E5FAD8-F7AF-C8B4-FD01-06532B12960C}"/>
              </a:ext>
            </a:extLst>
          </p:cNvPr>
          <p:cNvSpPr>
            <a:spLocks noGrp="1"/>
          </p:cNvSpPr>
          <p:nvPr>
            <p:ph type="title"/>
          </p:nvPr>
        </p:nvSpPr>
        <p:spPr>
          <a:xfrm>
            <a:off x="838200" y="365125"/>
            <a:ext cx="8902148" cy="1543188"/>
          </a:xfrm>
        </p:spPr>
        <p:txBody>
          <a:bodyPr/>
          <a:lstStyle/>
          <a:p>
            <a:r>
              <a:rPr lang="es-ES" dirty="0">
                <a:solidFill>
                  <a:srgbClr val="00F3B5"/>
                </a:solidFill>
                <a:latin typeface="Prompt" panose="00000800000000000000" pitchFamily="2" charset="-34"/>
                <a:cs typeface="Prompt" panose="00000800000000000000" pitchFamily="2" charset="-34"/>
              </a:rPr>
              <a:t>Mecanismos para toma de decisiones</a:t>
            </a:r>
            <a:endParaRPr lang="es-PE" dirty="0"/>
          </a:p>
        </p:txBody>
      </p:sp>
      <p:sp>
        <p:nvSpPr>
          <p:cNvPr id="3" name="CuadroTexto 2">
            <a:extLst>
              <a:ext uri="{FF2B5EF4-FFF2-40B4-BE49-F238E27FC236}">
                <a16:creationId xmlns:a16="http://schemas.microsoft.com/office/drawing/2014/main" id="{776BC8E0-C9F1-3A11-3AB3-AB21EF6AB6BE}"/>
              </a:ext>
            </a:extLst>
          </p:cNvPr>
          <p:cNvSpPr txBox="1"/>
          <p:nvPr/>
        </p:nvSpPr>
        <p:spPr>
          <a:xfrm>
            <a:off x="838200" y="1908313"/>
            <a:ext cx="10515600" cy="4401205"/>
          </a:xfrm>
          <a:prstGeom prst="rect">
            <a:avLst/>
          </a:prstGeom>
          <a:noFill/>
        </p:spPr>
        <p:txBody>
          <a:bodyPr wrap="square">
            <a:spAutoFit/>
          </a:bodyPr>
          <a:lstStyle/>
          <a:p>
            <a:pPr algn="just"/>
            <a:r>
              <a:rPr lang="es-ES" sz="2000" b="1" i="0" dirty="0">
                <a:effectLst/>
                <a:latin typeface="Söhne"/>
              </a:rPr>
              <a:t>10. Reconocer y recompensar la creatividad:</a:t>
            </a:r>
          </a:p>
          <a:p>
            <a:pPr algn="just"/>
            <a:r>
              <a:rPr lang="es-ES" sz="2000" b="0" i="0" dirty="0">
                <a:effectLst/>
                <a:latin typeface="Söhne"/>
              </a:rPr>
              <a:t>Incentiva la creatividad reconociendo y recompensando las ideas innovadoras. Esto motiva a las personas a contribuir activamente al proceso creativo.</a:t>
            </a:r>
          </a:p>
          <a:p>
            <a:pPr algn="just"/>
            <a:r>
              <a:rPr lang="es-ES" sz="2000" b="1" i="0" dirty="0">
                <a:effectLst/>
                <a:latin typeface="Söhne"/>
              </a:rPr>
              <a:t>11. Evaluación crítica constructiva:</a:t>
            </a:r>
          </a:p>
          <a:p>
            <a:pPr algn="just"/>
            <a:r>
              <a:rPr lang="es-ES" sz="2000" b="0" i="0" dirty="0">
                <a:effectLst/>
                <a:latin typeface="Söhne"/>
              </a:rPr>
              <a:t>Asegúrate de que las ideas se evalúen de manera constructiva. Evita el rechazo inmediato y fomenta la construcción sobre las ideas existentes.</a:t>
            </a:r>
          </a:p>
          <a:p>
            <a:pPr algn="just"/>
            <a:r>
              <a:rPr lang="es-ES" sz="2000" b="1" i="0" dirty="0">
                <a:effectLst/>
                <a:latin typeface="Söhne"/>
              </a:rPr>
              <a:t>12. Implementación Gradual:</a:t>
            </a:r>
          </a:p>
          <a:p>
            <a:pPr algn="just"/>
            <a:r>
              <a:rPr lang="es-ES" sz="2000" b="0" i="0" dirty="0">
                <a:effectLst/>
                <a:latin typeface="Söhne"/>
              </a:rPr>
              <a:t>Introduce las soluciones creativas de manera gradual para minimizar la resistencia y permitir ajustes a medida que se implementan.</a:t>
            </a:r>
          </a:p>
          <a:p>
            <a:pPr algn="just"/>
            <a:endParaRPr lang="es-ES" sz="2000" dirty="0">
              <a:latin typeface="Söhne"/>
            </a:endParaRPr>
          </a:p>
          <a:p>
            <a:pPr algn="just"/>
            <a:endParaRPr lang="es-ES" sz="2000" b="0" i="0" dirty="0">
              <a:effectLst/>
              <a:latin typeface="Söhne"/>
            </a:endParaRPr>
          </a:p>
          <a:p>
            <a:pPr algn="just"/>
            <a:r>
              <a:rPr lang="es-ES" sz="2000" b="0" i="0" dirty="0">
                <a:effectLst/>
                <a:latin typeface="Söhne"/>
              </a:rPr>
              <a:t>Al integrar el pensamiento lateral y la creatividad en la toma de decisiones, se puede potenciar la capacidad de encontrar soluciones únicas y abordar desafíos de manera innovadora. Este enfoque puede llevar a resultados más originales y efectivos en comparación con métodos tradicionales.</a:t>
            </a:r>
          </a:p>
        </p:txBody>
      </p:sp>
    </p:spTree>
    <p:extLst>
      <p:ext uri="{BB962C8B-B14F-4D97-AF65-F5344CB8AC3E}">
        <p14:creationId xmlns:p14="http://schemas.microsoft.com/office/powerpoint/2010/main" val="1873848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7300907" cy="844550"/>
          </a:xfrm>
        </p:spPr>
        <p:txBody>
          <a:bodyPr>
            <a:normAutofit fontScale="90000"/>
          </a:bodyPr>
          <a:lstStyle/>
          <a:p>
            <a:r>
              <a:rPr lang="es-ES" dirty="0">
                <a:solidFill>
                  <a:srgbClr val="00F3B5"/>
                </a:solidFill>
                <a:latin typeface="Prompt" panose="00000800000000000000" pitchFamily="2" charset="-34"/>
                <a:cs typeface="Prompt" panose="00000800000000000000" pitchFamily="2" charset="-34"/>
              </a:rPr>
              <a:t>Introducción a la Gerencia de Proyectos Inmobiliarios</a:t>
            </a:r>
          </a:p>
        </p:txBody>
      </p:sp>
      <p:sp>
        <p:nvSpPr>
          <p:cNvPr id="5" name="CuadroTexto 4"/>
          <p:cNvSpPr txBox="1"/>
          <p:nvPr/>
        </p:nvSpPr>
        <p:spPr>
          <a:xfrm>
            <a:off x="1087718" y="3717508"/>
            <a:ext cx="6691357"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Módulo 1</a:t>
            </a:r>
            <a:endParaRPr lang="es-ES" dirty="0"/>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7857498" cy="2441164"/>
          </a:xfrm>
        </p:spPr>
        <p:txBody>
          <a:bodyPr>
            <a:normAutofit fontScale="90000"/>
          </a:bodyPr>
          <a:lstStyle/>
          <a:p>
            <a:pPr algn="just"/>
            <a:r>
              <a:rPr lang="es-ES" dirty="0">
                <a:solidFill>
                  <a:srgbClr val="00F3B5"/>
                </a:solidFill>
                <a:latin typeface="Prompt" panose="00000800000000000000" pitchFamily="2" charset="-34"/>
                <a:cs typeface="Prompt" panose="00000800000000000000" pitchFamily="2" charset="-34"/>
              </a:rPr>
              <a:t>Financiamiento, selección de equipos, tecnología, licencias, construcción, cierre comercial y gestión del activo inmobiliario.</a:t>
            </a:r>
          </a:p>
        </p:txBody>
      </p:sp>
    </p:spTree>
    <p:extLst>
      <p:ext uri="{BB962C8B-B14F-4D97-AF65-F5344CB8AC3E}">
        <p14:creationId xmlns:p14="http://schemas.microsoft.com/office/powerpoint/2010/main" val="1101576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782514" cy="1325563"/>
          </a:xfrm>
        </p:spPr>
        <p:txBody>
          <a:bodyPr>
            <a:normAutofit/>
          </a:bodyPr>
          <a:lstStyle/>
          <a:p>
            <a:r>
              <a:rPr lang="es-ES" dirty="0">
                <a:solidFill>
                  <a:srgbClr val="00F3B5"/>
                </a:solidFill>
                <a:latin typeface="Prompt" panose="00000800000000000000" pitchFamily="2" charset="-34"/>
                <a:cs typeface="Prompt" panose="00000800000000000000" pitchFamily="2" charset="-34"/>
              </a:rPr>
              <a:t>Financiamiento</a:t>
            </a:r>
            <a:endParaRPr lang="es-PE" dirty="0"/>
          </a:p>
        </p:txBody>
      </p:sp>
      <p:sp>
        <p:nvSpPr>
          <p:cNvPr id="4" name="Marcador de contenido 3">
            <a:extLst>
              <a:ext uri="{FF2B5EF4-FFF2-40B4-BE49-F238E27FC236}">
                <a16:creationId xmlns:a16="http://schemas.microsoft.com/office/drawing/2014/main" id="{08169F4F-47D3-9648-6210-7816E35D775E}"/>
              </a:ext>
            </a:extLst>
          </p:cNvPr>
          <p:cNvSpPr>
            <a:spLocks noGrp="1"/>
          </p:cNvSpPr>
          <p:nvPr>
            <p:ph sz="half" idx="2"/>
          </p:nvPr>
        </p:nvSpPr>
        <p:spPr/>
        <p:txBody>
          <a:bodyPr/>
          <a:lstStyle/>
          <a:p>
            <a:r>
              <a:rPr lang="es-ES" dirty="0"/>
              <a:t>Financiamiento Bancario</a:t>
            </a:r>
          </a:p>
          <a:p>
            <a:r>
              <a:rPr lang="es-ES" dirty="0"/>
              <a:t>Fondos de Inversión inmobiliaria</a:t>
            </a:r>
          </a:p>
          <a:p>
            <a:r>
              <a:rPr lang="es-ES" dirty="0"/>
              <a:t>Fondos privados</a:t>
            </a:r>
          </a:p>
          <a:p>
            <a:r>
              <a:rPr lang="es-ES" dirty="0"/>
              <a:t>Crowdfunding</a:t>
            </a:r>
          </a:p>
          <a:p>
            <a:r>
              <a:rPr lang="es-ES" dirty="0"/>
              <a:t>Contratos de Fideicomiso</a:t>
            </a:r>
            <a:endParaRPr lang="es-PE" dirty="0"/>
          </a:p>
        </p:txBody>
      </p:sp>
      <p:pic>
        <p:nvPicPr>
          <p:cNvPr id="5" name="Imagen 4">
            <a:extLst>
              <a:ext uri="{FF2B5EF4-FFF2-40B4-BE49-F238E27FC236}">
                <a16:creationId xmlns:a16="http://schemas.microsoft.com/office/drawing/2014/main" id="{47D32F70-CC96-FA92-1E88-6AE5AF9B9DDB}"/>
              </a:ext>
            </a:extLst>
          </p:cNvPr>
          <p:cNvPicPr>
            <a:picLocks noChangeAspect="1"/>
          </p:cNvPicPr>
          <p:nvPr/>
        </p:nvPicPr>
        <p:blipFill>
          <a:blip r:embed="rId2"/>
          <a:stretch>
            <a:fillRect/>
          </a:stretch>
        </p:blipFill>
        <p:spPr>
          <a:xfrm>
            <a:off x="6294614" y="2505075"/>
            <a:ext cx="5057598" cy="2933407"/>
          </a:xfrm>
          <a:prstGeom prst="rect">
            <a:avLst/>
          </a:prstGeom>
        </p:spPr>
      </p:pic>
    </p:spTree>
    <p:extLst>
      <p:ext uri="{BB962C8B-B14F-4D97-AF65-F5344CB8AC3E}">
        <p14:creationId xmlns:p14="http://schemas.microsoft.com/office/powerpoint/2010/main" val="2304745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782514" cy="1325563"/>
          </a:xfrm>
        </p:spPr>
        <p:txBody>
          <a:bodyPr>
            <a:normAutofit/>
          </a:bodyPr>
          <a:lstStyle/>
          <a:p>
            <a:r>
              <a:rPr lang="es-ES" dirty="0">
                <a:solidFill>
                  <a:srgbClr val="00F3B5"/>
                </a:solidFill>
                <a:latin typeface="Prompt" panose="00000800000000000000" pitchFamily="2" charset="-34"/>
                <a:cs typeface="Prompt" panose="00000800000000000000" pitchFamily="2" charset="-34"/>
              </a:rPr>
              <a:t>Selección de equipos</a:t>
            </a:r>
            <a:endParaRPr lang="es-PE" dirty="0"/>
          </a:p>
        </p:txBody>
      </p:sp>
      <p:sp>
        <p:nvSpPr>
          <p:cNvPr id="4" name="Marcador de contenido 3">
            <a:extLst>
              <a:ext uri="{FF2B5EF4-FFF2-40B4-BE49-F238E27FC236}">
                <a16:creationId xmlns:a16="http://schemas.microsoft.com/office/drawing/2014/main" id="{08169F4F-47D3-9648-6210-7816E35D775E}"/>
              </a:ext>
            </a:extLst>
          </p:cNvPr>
          <p:cNvSpPr>
            <a:spLocks noGrp="1"/>
          </p:cNvSpPr>
          <p:nvPr>
            <p:ph sz="half" idx="2"/>
          </p:nvPr>
        </p:nvSpPr>
        <p:spPr>
          <a:xfrm>
            <a:off x="839788" y="2181518"/>
            <a:ext cx="5157787" cy="3684588"/>
          </a:xfrm>
        </p:spPr>
        <p:txBody>
          <a:bodyPr/>
          <a:lstStyle/>
          <a:p>
            <a:r>
              <a:rPr lang="es-ES" dirty="0"/>
              <a:t>El equipo de gestión de proyectos</a:t>
            </a:r>
          </a:p>
          <a:p>
            <a:r>
              <a:rPr lang="es-ES" dirty="0"/>
              <a:t>El rol del Gerente de Proyectos</a:t>
            </a:r>
          </a:p>
          <a:p>
            <a:r>
              <a:rPr lang="es-ES" dirty="0"/>
              <a:t>Equipo de Construcción</a:t>
            </a:r>
          </a:p>
          <a:p>
            <a:r>
              <a:rPr lang="es-ES" dirty="0"/>
              <a:t>Equipos de Soporte</a:t>
            </a:r>
            <a:endParaRPr lang="es-PE" dirty="0"/>
          </a:p>
        </p:txBody>
      </p:sp>
      <p:pic>
        <p:nvPicPr>
          <p:cNvPr id="3" name="Imagen 2">
            <a:extLst>
              <a:ext uri="{FF2B5EF4-FFF2-40B4-BE49-F238E27FC236}">
                <a16:creationId xmlns:a16="http://schemas.microsoft.com/office/drawing/2014/main" id="{B87CFB8B-5870-6EFC-FD11-B5081FF855B7}"/>
              </a:ext>
            </a:extLst>
          </p:cNvPr>
          <p:cNvPicPr>
            <a:picLocks noChangeAspect="1"/>
          </p:cNvPicPr>
          <p:nvPr/>
        </p:nvPicPr>
        <p:blipFill>
          <a:blip r:embed="rId2"/>
          <a:stretch>
            <a:fillRect/>
          </a:stretch>
        </p:blipFill>
        <p:spPr>
          <a:xfrm>
            <a:off x="6665659" y="2181518"/>
            <a:ext cx="5024177" cy="3516924"/>
          </a:xfrm>
          <a:prstGeom prst="rect">
            <a:avLst/>
          </a:prstGeom>
        </p:spPr>
      </p:pic>
    </p:spTree>
    <p:extLst>
      <p:ext uri="{BB962C8B-B14F-4D97-AF65-F5344CB8AC3E}">
        <p14:creationId xmlns:p14="http://schemas.microsoft.com/office/powerpoint/2010/main" val="2475313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782514" cy="1325563"/>
          </a:xfrm>
        </p:spPr>
        <p:txBody>
          <a:bodyPr>
            <a:normAutofit/>
          </a:bodyPr>
          <a:lstStyle/>
          <a:p>
            <a:r>
              <a:rPr lang="es-ES" dirty="0">
                <a:solidFill>
                  <a:srgbClr val="00F3B5"/>
                </a:solidFill>
                <a:latin typeface="Prompt" panose="00000800000000000000" pitchFamily="2" charset="-34"/>
                <a:cs typeface="Prompt" panose="00000800000000000000" pitchFamily="2" charset="-34"/>
              </a:rPr>
              <a:t>Tecnología</a:t>
            </a:r>
            <a:endParaRPr lang="es-PE" dirty="0"/>
          </a:p>
        </p:txBody>
      </p:sp>
      <p:sp>
        <p:nvSpPr>
          <p:cNvPr id="4" name="Marcador de contenido 3">
            <a:extLst>
              <a:ext uri="{FF2B5EF4-FFF2-40B4-BE49-F238E27FC236}">
                <a16:creationId xmlns:a16="http://schemas.microsoft.com/office/drawing/2014/main" id="{08169F4F-47D3-9648-6210-7816E35D775E}"/>
              </a:ext>
            </a:extLst>
          </p:cNvPr>
          <p:cNvSpPr>
            <a:spLocks noGrp="1"/>
          </p:cNvSpPr>
          <p:nvPr>
            <p:ph sz="half" idx="2"/>
          </p:nvPr>
        </p:nvSpPr>
        <p:spPr/>
        <p:txBody>
          <a:bodyPr/>
          <a:lstStyle/>
          <a:p>
            <a:r>
              <a:rPr lang="es-ES" dirty="0"/>
              <a:t>Incorporación de nuevas tecnologías</a:t>
            </a:r>
          </a:p>
          <a:p>
            <a:r>
              <a:rPr lang="es-ES" dirty="0"/>
              <a:t>La IA en la gestión de proyectos</a:t>
            </a:r>
          </a:p>
          <a:p>
            <a:r>
              <a:rPr lang="es-ES" dirty="0"/>
              <a:t>BIM / VCD</a:t>
            </a:r>
          </a:p>
          <a:p>
            <a:r>
              <a:rPr lang="es-ES" dirty="0"/>
              <a:t>Internet de las cosas</a:t>
            </a:r>
          </a:p>
          <a:p>
            <a:endParaRPr lang="es-PE" dirty="0"/>
          </a:p>
        </p:txBody>
      </p:sp>
      <p:pic>
        <p:nvPicPr>
          <p:cNvPr id="3" name="Imagen 2">
            <a:extLst>
              <a:ext uri="{FF2B5EF4-FFF2-40B4-BE49-F238E27FC236}">
                <a16:creationId xmlns:a16="http://schemas.microsoft.com/office/drawing/2014/main" id="{F060D703-3CFB-6518-1826-708938634CB3}"/>
              </a:ext>
            </a:extLst>
          </p:cNvPr>
          <p:cNvPicPr>
            <a:picLocks noChangeAspect="1"/>
          </p:cNvPicPr>
          <p:nvPr/>
        </p:nvPicPr>
        <p:blipFill>
          <a:blip r:embed="rId2"/>
          <a:stretch>
            <a:fillRect/>
          </a:stretch>
        </p:blipFill>
        <p:spPr>
          <a:xfrm>
            <a:off x="6799667" y="2682850"/>
            <a:ext cx="4926832" cy="2759026"/>
          </a:xfrm>
          <a:prstGeom prst="rect">
            <a:avLst/>
          </a:prstGeom>
        </p:spPr>
      </p:pic>
    </p:spTree>
    <p:extLst>
      <p:ext uri="{BB962C8B-B14F-4D97-AF65-F5344CB8AC3E}">
        <p14:creationId xmlns:p14="http://schemas.microsoft.com/office/powerpoint/2010/main" val="1271791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782514" cy="1325563"/>
          </a:xfrm>
        </p:spPr>
        <p:txBody>
          <a:bodyPr>
            <a:normAutofit/>
          </a:bodyPr>
          <a:lstStyle/>
          <a:p>
            <a:r>
              <a:rPr lang="es-ES" dirty="0">
                <a:solidFill>
                  <a:srgbClr val="00F3B5"/>
                </a:solidFill>
                <a:latin typeface="Prompt" panose="00000800000000000000" pitchFamily="2" charset="-34"/>
                <a:cs typeface="Prompt" panose="00000800000000000000" pitchFamily="2" charset="-34"/>
              </a:rPr>
              <a:t>Licencias</a:t>
            </a:r>
            <a:endParaRPr lang="es-PE" dirty="0"/>
          </a:p>
        </p:txBody>
      </p:sp>
      <p:sp>
        <p:nvSpPr>
          <p:cNvPr id="4" name="Marcador de contenido 3">
            <a:extLst>
              <a:ext uri="{FF2B5EF4-FFF2-40B4-BE49-F238E27FC236}">
                <a16:creationId xmlns:a16="http://schemas.microsoft.com/office/drawing/2014/main" id="{08169F4F-47D3-9648-6210-7816E35D775E}"/>
              </a:ext>
            </a:extLst>
          </p:cNvPr>
          <p:cNvSpPr>
            <a:spLocks noGrp="1"/>
          </p:cNvSpPr>
          <p:nvPr>
            <p:ph sz="half" idx="2"/>
          </p:nvPr>
        </p:nvSpPr>
        <p:spPr>
          <a:xfrm>
            <a:off x="839788" y="2322195"/>
            <a:ext cx="5157787" cy="3684588"/>
          </a:xfrm>
        </p:spPr>
        <p:txBody>
          <a:bodyPr/>
          <a:lstStyle/>
          <a:p>
            <a:r>
              <a:rPr lang="es-ES" dirty="0"/>
              <a:t>Factibilidad de Servicios</a:t>
            </a:r>
          </a:p>
          <a:p>
            <a:r>
              <a:rPr lang="es-ES" dirty="0"/>
              <a:t>Anteproyecto</a:t>
            </a:r>
          </a:p>
          <a:p>
            <a:r>
              <a:rPr lang="es-ES" dirty="0"/>
              <a:t>Proyecto</a:t>
            </a:r>
          </a:p>
          <a:p>
            <a:r>
              <a:rPr lang="es-ES" dirty="0"/>
              <a:t>Licencia</a:t>
            </a:r>
          </a:p>
          <a:p>
            <a:r>
              <a:rPr lang="es-ES" dirty="0"/>
              <a:t>Conformidad de Obra</a:t>
            </a:r>
          </a:p>
          <a:p>
            <a:r>
              <a:rPr lang="es-ES" dirty="0"/>
              <a:t>Independización</a:t>
            </a:r>
            <a:endParaRPr lang="es-PE" dirty="0"/>
          </a:p>
        </p:txBody>
      </p:sp>
      <p:pic>
        <p:nvPicPr>
          <p:cNvPr id="3" name="Imagen 2">
            <a:extLst>
              <a:ext uri="{FF2B5EF4-FFF2-40B4-BE49-F238E27FC236}">
                <a16:creationId xmlns:a16="http://schemas.microsoft.com/office/drawing/2014/main" id="{A7CA5B4D-49D2-3FBA-5E3E-91517C2E3B92}"/>
              </a:ext>
            </a:extLst>
          </p:cNvPr>
          <p:cNvPicPr>
            <a:picLocks noChangeAspect="1"/>
          </p:cNvPicPr>
          <p:nvPr/>
        </p:nvPicPr>
        <p:blipFill>
          <a:blip r:embed="rId2"/>
          <a:stretch>
            <a:fillRect/>
          </a:stretch>
        </p:blipFill>
        <p:spPr>
          <a:xfrm>
            <a:off x="6096000" y="2340463"/>
            <a:ext cx="5408401" cy="3106176"/>
          </a:xfrm>
          <a:prstGeom prst="rect">
            <a:avLst/>
          </a:prstGeom>
        </p:spPr>
      </p:pic>
    </p:spTree>
    <p:extLst>
      <p:ext uri="{BB962C8B-B14F-4D97-AF65-F5344CB8AC3E}">
        <p14:creationId xmlns:p14="http://schemas.microsoft.com/office/powerpoint/2010/main" val="2722332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782514" cy="1325563"/>
          </a:xfrm>
        </p:spPr>
        <p:txBody>
          <a:bodyPr>
            <a:normAutofit/>
          </a:bodyPr>
          <a:lstStyle/>
          <a:p>
            <a:r>
              <a:rPr lang="es-ES" dirty="0">
                <a:solidFill>
                  <a:srgbClr val="00F3B5"/>
                </a:solidFill>
                <a:latin typeface="Prompt" panose="00000800000000000000" pitchFamily="2" charset="-34"/>
                <a:cs typeface="Prompt" panose="00000800000000000000" pitchFamily="2" charset="-34"/>
              </a:rPr>
              <a:t>Construcción</a:t>
            </a:r>
            <a:endParaRPr lang="es-PE" dirty="0"/>
          </a:p>
        </p:txBody>
      </p:sp>
      <p:sp>
        <p:nvSpPr>
          <p:cNvPr id="4" name="Marcador de contenido 3">
            <a:extLst>
              <a:ext uri="{FF2B5EF4-FFF2-40B4-BE49-F238E27FC236}">
                <a16:creationId xmlns:a16="http://schemas.microsoft.com/office/drawing/2014/main" id="{08169F4F-47D3-9648-6210-7816E35D775E}"/>
              </a:ext>
            </a:extLst>
          </p:cNvPr>
          <p:cNvSpPr>
            <a:spLocks noGrp="1"/>
          </p:cNvSpPr>
          <p:nvPr>
            <p:ph sz="half" idx="2"/>
          </p:nvPr>
        </p:nvSpPr>
        <p:spPr>
          <a:xfrm>
            <a:off x="1036736" y="2097112"/>
            <a:ext cx="5157787" cy="3684588"/>
          </a:xfrm>
        </p:spPr>
        <p:txBody>
          <a:bodyPr>
            <a:normAutofit/>
          </a:bodyPr>
          <a:lstStyle/>
          <a:p>
            <a:r>
              <a:rPr lang="es-ES" sz="3200" dirty="0"/>
              <a:t>Inicio de obra</a:t>
            </a:r>
          </a:p>
          <a:p>
            <a:r>
              <a:rPr lang="es-ES" sz="3200" dirty="0"/>
              <a:t>Culminación de cimentación</a:t>
            </a:r>
          </a:p>
          <a:p>
            <a:r>
              <a:rPr lang="es-ES" sz="3200" dirty="0"/>
              <a:t>Culminación del casco</a:t>
            </a:r>
          </a:p>
          <a:p>
            <a:r>
              <a:rPr lang="es-ES" sz="3200" dirty="0"/>
              <a:t>Inicio de Acabados</a:t>
            </a:r>
          </a:p>
          <a:p>
            <a:r>
              <a:rPr lang="es-ES" sz="3200" dirty="0"/>
              <a:t>Tarrajeo de Fachada</a:t>
            </a:r>
          </a:p>
          <a:p>
            <a:r>
              <a:rPr lang="es-ES" sz="3200" dirty="0"/>
              <a:t>Entrega</a:t>
            </a:r>
          </a:p>
          <a:p>
            <a:endParaRPr lang="es-PE" sz="3200" dirty="0"/>
          </a:p>
        </p:txBody>
      </p:sp>
      <p:pic>
        <p:nvPicPr>
          <p:cNvPr id="3" name="Imagen 2">
            <a:extLst>
              <a:ext uri="{FF2B5EF4-FFF2-40B4-BE49-F238E27FC236}">
                <a16:creationId xmlns:a16="http://schemas.microsoft.com/office/drawing/2014/main" id="{FC68DE79-41B9-D442-907E-8D748E0387FA}"/>
              </a:ext>
            </a:extLst>
          </p:cNvPr>
          <p:cNvPicPr>
            <a:picLocks noChangeAspect="1"/>
          </p:cNvPicPr>
          <p:nvPr/>
        </p:nvPicPr>
        <p:blipFill>
          <a:blip r:embed="rId2"/>
          <a:stretch>
            <a:fillRect/>
          </a:stretch>
        </p:blipFill>
        <p:spPr>
          <a:xfrm>
            <a:off x="6194523" y="2532526"/>
            <a:ext cx="5627518" cy="2813759"/>
          </a:xfrm>
          <a:prstGeom prst="rect">
            <a:avLst/>
          </a:prstGeom>
        </p:spPr>
      </p:pic>
    </p:spTree>
    <p:extLst>
      <p:ext uri="{BB962C8B-B14F-4D97-AF65-F5344CB8AC3E}">
        <p14:creationId xmlns:p14="http://schemas.microsoft.com/office/powerpoint/2010/main" val="788037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782514" cy="1325563"/>
          </a:xfrm>
        </p:spPr>
        <p:txBody>
          <a:bodyPr>
            <a:normAutofit/>
          </a:bodyPr>
          <a:lstStyle/>
          <a:p>
            <a:r>
              <a:rPr lang="es-ES" dirty="0">
                <a:solidFill>
                  <a:srgbClr val="00F3B5"/>
                </a:solidFill>
                <a:latin typeface="Prompt" panose="00000800000000000000" pitchFamily="2" charset="-34"/>
                <a:cs typeface="Prompt" panose="00000800000000000000" pitchFamily="2" charset="-34"/>
              </a:rPr>
              <a:t>Cierre comercial y gestión del activo inmobiliario.</a:t>
            </a:r>
            <a:endParaRPr lang="es-PE" dirty="0"/>
          </a:p>
        </p:txBody>
      </p:sp>
      <p:sp>
        <p:nvSpPr>
          <p:cNvPr id="4" name="Marcador de contenido 3">
            <a:extLst>
              <a:ext uri="{FF2B5EF4-FFF2-40B4-BE49-F238E27FC236}">
                <a16:creationId xmlns:a16="http://schemas.microsoft.com/office/drawing/2014/main" id="{08169F4F-47D3-9648-6210-7816E35D775E}"/>
              </a:ext>
            </a:extLst>
          </p:cNvPr>
          <p:cNvSpPr>
            <a:spLocks noGrp="1"/>
          </p:cNvSpPr>
          <p:nvPr>
            <p:ph sz="half" idx="2"/>
          </p:nvPr>
        </p:nvSpPr>
        <p:spPr/>
        <p:txBody>
          <a:bodyPr/>
          <a:lstStyle/>
          <a:p>
            <a:r>
              <a:rPr lang="es-ES" dirty="0"/>
              <a:t>Fin de las ventas</a:t>
            </a:r>
          </a:p>
          <a:p>
            <a:r>
              <a:rPr lang="es-ES" dirty="0"/>
              <a:t>Entrega</a:t>
            </a:r>
          </a:p>
          <a:p>
            <a:r>
              <a:rPr lang="es-ES" dirty="0"/>
              <a:t>Postventa</a:t>
            </a:r>
          </a:p>
          <a:p>
            <a:r>
              <a:rPr lang="es-ES" dirty="0"/>
              <a:t>Gestión del activo</a:t>
            </a:r>
          </a:p>
          <a:p>
            <a:r>
              <a:rPr lang="es-ES" dirty="0"/>
              <a:t>Mantenimiento y Plusvalía</a:t>
            </a:r>
            <a:endParaRPr lang="es-PE" dirty="0"/>
          </a:p>
        </p:txBody>
      </p:sp>
      <p:pic>
        <p:nvPicPr>
          <p:cNvPr id="3" name="Imagen 2">
            <a:extLst>
              <a:ext uri="{FF2B5EF4-FFF2-40B4-BE49-F238E27FC236}">
                <a16:creationId xmlns:a16="http://schemas.microsoft.com/office/drawing/2014/main" id="{02BCC7A8-2C72-7DA9-DCC3-3ECA64AD86A6}"/>
              </a:ext>
            </a:extLst>
          </p:cNvPr>
          <p:cNvPicPr>
            <a:picLocks noChangeAspect="1"/>
          </p:cNvPicPr>
          <p:nvPr/>
        </p:nvPicPr>
        <p:blipFill>
          <a:blip r:embed="rId2"/>
          <a:stretch>
            <a:fillRect/>
          </a:stretch>
        </p:blipFill>
        <p:spPr>
          <a:xfrm>
            <a:off x="5414963" y="1847826"/>
            <a:ext cx="6569210" cy="4341837"/>
          </a:xfrm>
          <a:prstGeom prst="rect">
            <a:avLst/>
          </a:prstGeom>
        </p:spPr>
      </p:pic>
    </p:spTree>
    <p:extLst>
      <p:ext uri="{BB962C8B-B14F-4D97-AF65-F5344CB8AC3E}">
        <p14:creationId xmlns:p14="http://schemas.microsoft.com/office/powerpoint/2010/main" val="3135422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rmAutofit/>
          </a:bodyPr>
          <a:lstStyle/>
          <a:p>
            <a:r>
              <a:rPr lang="es-ES" sz="4400" dirty="0">
                <a:solidFill>
                  <a:srgbClr val="00F3B5"/>
                </a:solidFill>
                <a:latin typeface="Prompt" panose="00000800000000000000" pitchFamily="2" charset="-34"/>
                <a:cs typeface="Prompt" panose="00000800000000000000" pitchFamily="2" charset="-34"/>
              </a:rPr>
              <a:t>Temario</a:t>
            </a:r>
            <a:endParaRPr lang="es-ES" dirty="0"/>
          </a:p>
        </p:txBody>
      </p:sp>
      <p:sp>
        <p:nvSpPr>
          <p:cNvPr id="5" name="Marcador de texto 4"/>
          <p:cNvSpPr>
            <a:spLocks noGrp="1"/>
          </p:cNvSpPr>
          <p:nvPr>
            <p:ph type="body" idx="1"/>
          </p:nvPr>
        </p:nvSpPr>
        <p:spPr>
          <a:xfrm>
            <a:off x="839788" y="1470991"/>
            <a:ext cx="6488664" cy="1034084"/>
          </a:xfrm>
        </p:spPr>
        <p:txBody>
          <a:bodyPr>
            <a:normAutofit/>
          </a:bodyPr>
          <a:lstStyle/>
          <a:p>
            <a:r>
              <a:rPr lang="es-ES" sz="2800" kern="0" dirty="0">
                <a:solidFill>
                  <a:srgbClr val="374151"/>
                </a:solidFill>
                <a:effectLst/>
                <a:latin typeface="Segoe UI" panose="020B0502040204020203" pitchFamily="34" charset="0"/>
                <a:ea typeface="Times New Roman" panose="02020603050405020304" pitchFamily="18" charset="0"/>
              </a:rPr>
              <a:t>Módulo I: Introducción a la Gerencia de Proyectos Inmobiliarios</a:t>
            </a:r>
            <a:endParaRPr lang="es-ES" sz="3600" dirty="0"/>
          </a:p>
        </p:txBody>
      </p:sp>
      <p:graphicFrame>
        <p:nvGraphicFramePr>
          <p:cNvPr id="3" name="Marcador de contenido 2">
            <a:extLst>
              <a:ext uri="{FF2B5EF4-FFF2-40B4-BE49-F238E27FC236}">
                <a16:creationId xmlns:a16="http://schemas.microsoft.com/office/drawing/2014/main" id="{D1F6845D-238B-1A07-460B-0C9FB15FBDA3}"/>
              </a:ext>
            </a:extLst>
          </p:cNvPr>
          <p:cNvGraphicFramePr>
            <a:graphicFrameLocks noGrp="1"/>
          </p:cNvGraphicFramePr>
          <p:nvPr>
            <p:ph sz="half" idx="2"/>
            <p:extLst>
              <p:ext uri="{D42A27DB-BD31-4B8C-83A1-F6EECF244321}">
                <p14:modId xmlns:p14="http://schemas.microsoft.com/office/powerpoint/2010/main" val="619143286"/>
              </p:ext>
            </p:extLst>
          </p:nvPr>
        </p:nvGraphicFramePr>
        <p:xfrm>
          <a:off x="967262" y="2608071"/>
          <a:ext cx="9104390" cy="3228085"/>
        </p:xfrm>
        <a:graphic>
          <a:graphicData uri="http://schemas.openxmlformats.org/drawingml/2006/table">
            <a:tbl>
              <a:tblPr firstRow="1" firstCol="1" bandRow="1">
                <a:tableStyleId>{5C22544A-7EE6-4342-B048-85BDC9FD1C3A}</a:tableStyleId>
              </a:tblPr>
              <a:tblGrid>
                <a:gridCol w="9104390">
                  <a:extLst>
                    <a:ext uri="{9D8B030D-6E8A-4147-A177-3AD203B41FA5}">
                      <a16:colId xmlns:a16="http://schemas.microsoft.com/office/drawing/2014/main" val="1540442704"/>
                    </a:ext>
                  </a:extLst>
                </a:gridCol>
              </a:tblGrid>
              <a:tr h="1008363">
                <a:tc>
                  <a:txBody>
                    <a:bodyPr/>
                    <a:lstStyle/>
                    <a:p>
                      <a:pPr indent="152400">
                        <a:lnSpc>
                          <a:spcPct val="107000"/>
                        </a:lnSpc>
                        <a:spcAft>
                          <a:spcPts val="800"/>
                        </a:spcAft>
                      </a:pPr>
                      <a:r>
                        <a:rPr lang="es-ES" sz="3200" kern="0" dirty="0">
                          <a:effectLst/>
                        </a:rPr>
                        <a:t>Etapas del desarrollo de un proyecto inmobiliario.</a:t>
                      </a:r>
                      <a:endParaRPr lang="es-PE"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835706631"/>
                  </a:ext>
                </a:extLst>
              </a:tr>
              <a:tr h="677307">
                <a:tc>
                  <a:txBody>
                    <a:bodyPr/>
                    <a:lstStyle/>
                    <a:p>
                      <a:pPr indent="152400">
                        <a:lnSpc>
                          <a:spcPct val="107000"/>
                        </a:lnSpc>
                        <a:spcAft>
                          <a:spcPts val="800"/>
                        </a:spcAft>
                      </a:pPr>
                      <a:r>
                        <a:rPr lang="es-ES" sz="3200" kern="0" dirty="0">
                          <a:effectLst/>
                        </a:rPr>
                        <a:t>Mecanismos para la toma de decisiones.</a:t>
                      </a:r>
                      <a:endParaRPr lang="es-PE"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480150151"/>
                  </a:ext>
                </a:extLst>
              </a:tr>
              <a:tr h="1523963">
                <a:tc>
                  <a:txBody>
                    <a:bodyPr/>
                    <a:lstStyle/>
                    <a:p>
                      <a:pPr indent="152400">
                        <a:lnSpc>
                          <a:spcPct val="107000"/>
                        </a:lnSpc>
                        <a:spcAft>
                          <a:spcPts val="800"/>
                        </a:spcAft>
                      </a:pPr>
                      <a:r>
                        <a:rPr lang="es-ES" sz="3200" kern="0" dirty="0">
                          <a:effectLst/>
                        </a:rPr>
                        <a:t>Financiamiento, selección de equipos, tecnología, licencias, construcción, cierre comercial y gestión del activo inmobiliario.</a:t>
                      </a:r>
                      <a:endParaRPr lang="es-PE"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652397052"/>
                  </a:ext>
                </a:extLst>
              </a:tr>
            </a:tbl>
          </a:graphicData>
        </a:graphic>
      </p:graphicFrame>
    </p:spTree>
    <p:extLst>
      <p:ext uri="{BB962C8B-B14F-4D97-AF65-F5344CB8AC3E}">
        <p14:creationId xmlns:p14="http://schemas.microsoft.com/office/powerpoint/2010/main" val="307470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normAutofit fontScale="90000"/>
          </a:bodyPr>
          <a:lstStyle/>
          <a:p>
            <a:r>
              <a:rPr lang="es-ES" dirty="0">
                <a:solidFill>
                  <a:srgbClr val="00F3B5"/>
                </a:solidFill>
                <a:latin typeface="Prompt" panose="00000800000000000000" pitchFamily="2" charset="-34"/>
                <a:cs typeface="Prompt" panose="00000800000000000000" pitchFamily="2" charset="-34"/>
              </a:rPr>
              <a:t>Etapas del desarrollo de un proyecto inmobiliario.</a:t>
            </a:r>
          </a:p>
        </p:txBody>
      </p:sp>
    </p:spTree>
    <p:extLst>
      <p:ext uri="{BB962C8B-B14F-4D97-AF65-F5344CB8AC3E}">
        <p14:creationId xmlns:p14="http://schemas.microsoft.com/office/powerpoint/2010/main" val="378126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dirty="0">
                <a:solidFill>
                  <a:srgbClr val="00F3B5"/>
                </a:solidFill>
                <a:latin typeface="Prompt" panose="00000800000000000000" pitchFamily="2" charset="-34"/>
                <a:cs typeface="Prompt" panose="00000800000000000000" pitchFamily="2" charset="-34"/>
              </a:rPr>
              <a:t>Etapas del desarrollo de un proyecto inmobiliario.</a:t>
            </a:r>
            <a:endParaRPr lang="es-PE" dirty="0"/>
          </a:p>
        </p:txBody>
      </p:sp>
      <p:sp>
        <p:nvSpPr>
          <p:cNvPr id="4" name="Marcador de contenido 3">
            <a:extLst>
              <a:ext uri="{FF2B5EF4-FFF2-40B4-BE49-F238E27FC236}">
                <a16:creationId xmlns:a16="http://schemas.microsoft.com/office/drawing/2014/main" id="{3794F765-A902-699F-422C-7392BAF83F41}"/>
              </a:ext>
            </a:extLst>
          </p:cNvPr>
          <p:cNvSpPr>
            <a:spLocks noGrp="1"/>
          </p:cNvSpPr>
          <p:nvPr>
            <p:ph sz="half" idx="2"/>
          </p:nvPr>
        </p:nvSpPr>
        <p:spPr>
          <a:xfrm>
            <a:off x="839789" y="2082018"/>
            <a:ext cx="4731018" cy="4515730"/>
          </a:xfrm>
        </p:spPr>
        <p:txBody>
          <a:bodyPr>
            <a:normAutofit lnSpcReduction="10000"/>
          </a:bodyPr>
          <a:lstStyle/>
          <a:p>
            <a:r>
              <a:rPr lang="es-ES" dirty="0"/>
              <a:t>Según el PMI (Project Management </a:t>
            </a:r>
            <a:r>
              <a:rPr lang="es-ES" dirty="0" err="1"/>
              <a:t>Institute</a:t>
            </a:r>
            <a:r>
              <a:rPr lang="es-ES" dirty="0"/>
              <a:t>):</a:t>
            </a:r>
          </a:p>
          <a:p>
            <a:pPr marL="0" indent="0" algn="just">
              <a:buNone/>
            </a:pPr>
            <a:endParaRPr lang="es-ES" sz="1900" dirty="0"/>
          </a:p>
          <a:p>
            <a:pPr marL="0" indent="0" algn="just">
              <a:buNone/>
            </a:pPr>
            <a:r>
              <a:rPr lang="es-ES" dirty="0"/>
              <a:t>“Un proyecto es un esfuerzo temporal que se lleva a cabo para crear un producto, servicio o resultado único.”</a:t>
            </a:r>
          </a:p>
          <a:p>
            <a:pPr marL="0" indent="0" algn="just">
              <a:buNone/>
            </a:pPr>
            <a:r>
              <a:rPr lang="es-ES" dirty="0"/>
              <a:t>Tiene un principio y un final bien definido. Su culminación puede tener como resultado el alcance de los objetivos en el mejor de los casos.</a:t>
            </a:r>
            <a:endParaRPr lang="es-PE" dirty="0"/>
          </a:p>
        </p:txBody>
      </p:sp>
      <p:pic>
        <p:nvPicPr>
          <p:cNvPr id="5" name="Imagen 4">
            <a:extLst>
              <a:ext uri="{FF2B5EF4-FFF2-40B4-BE49-F238E27FC236}">
                <a16:creationId xmlns:a16="http://schemas.microsoft.com/office/drawing/2014/main" id="{B6549E7A-4822-D751-BF4B-60A34EC33E3A}"/>
              </a:ext>
            </a:extLst>
          </p:cNvPr>
          <p:cNvPicPr>
            <a:picLocks noChangeAspect="1"/>
          </p:cNvPicPr>
          <p:nvPr/>
        </p:nvPicPr>
        <p:blipFill>
          <a:blip r:embed="rId2"/>
          <a:stretch>
            <a:fillRect/>
          </a:stretch>
        </p:blipFill>
        <p:spPr>
          <a:xfrm>
            <a:off x="6878370" y="2082018"/>
            <a:ext cx="4267200" cy="4267200"/>
          </a:xfrm>
          <a:prstGeom prst="rect">
            <a:avLst/>
          </a:prstGeom>
        </p:spPr>
      </p:pic>
    </p:spTree>
    <p:extLst>
      <p:ext uri="{BB962C8B-B14F-4D97-AF65-F5344CB8AC3E}">
        <p14:creationId xmlns:p14="http://schemas.microsoft.com/office/powerpoint/2010/main" val="204546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dirty="0">
                <a:solidFill>
                  <a:srgbClr val="00F3B5"/>
                </a:solidFill>
                <a:latin typeface="Prompt" panose="00000800000000000000" pitchFamily="2" charset="-34"/>
                <a:cs typeface="Prompt" panose="00000800000000000000" pitchFamily="2" charset="-34"/>
              </a:rPr>
              <a:t>Etapas del desarrollo de un proyecto inmobiliario.</a:t>
            </a:r>
            <a:endParaRPr lang="es-PE" dirty="0"/>
          </a:p>
        </p:txBody>
      </p:sp>
      <p:pic>
        <p:nvPicPr>
          <p:cNvPr id="3" name="Imagen 2">
            <a:extLst>
              <a:ext uri="{FF2B5EF4-FFF2-40B4-BE49-F238E27FC236}">
                <a16:creationId xmlns:a16="http://schemas.microsoft.com/office/drawing/2014/main" id="{537AC369-6109-5582-A88C-430C02AD2D73}"/>
              </a:ext>
            </a:extLst>
          </p:cNvPr>
          <p:cNvPicPr>
            <a:picLocks noChangeAspect="1"/>
          </p:cNvPicPr>
          <p:nvPr/>
        </p:nvPicPr>
        <p:blipFill>
          <a:blip r:embed="rId2"/>
          <a:stretch>
            <a:fillRect/>
          </a:stretch>
        </p:blipFill>
        <p:spPr>
          <a:xfrm>
            <a:off x="2025747" y="1990579"/>
            <a:ext cx="8709490" cy="4579680"/>
          </a:xfrm>
          <a:prstGeom prst="rect">
            <a:avLst/>
          </a:prstGeom>
        </p:spPr>
      </p:pic>
    </p:spTree>
    <p:extLst>
      <p:ext uri="{BB962C8B-B14F-4D97-AF65-F5344CB8AC3E}">
        <p14:creationId xmlns:p14="http://schemas.microsoft.com/office/powerpoint/2010/main" val="2658620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dirty="0">
                <a:solidFill>
                  <a:srgbClr val="00F3B5"/>
                </a:solidFill>
                <a:latin typeface="Prompt" panose="00000800000000000000" pitchFamily="2" charset="-34"/>
                <a:cs typeface="Prompt" panose="00000800000000000000" pitchFamily="2" charset="-34"/>
              </a:rPr>
              <a:t>Etapas del desarrollo de un proyecto inmobiliario.</a:t>
            </a:r>
            <a:endParaRPr lang="es-PE" dirty="0"/>
          </a:p>
        </p:txBody>
      </p:sp>
      <p:pic>
        <p:nvPicPr>
          <p:cNvPr id="4" name="Imagen 3">
            <a:extLst>
              <a:ext uri="{FF2B5EF4-FFF2-40B4-BE49-F238E27FC236}">
                <a16:creationId xmlns:a16="http://schemas.microsoft.com/office/drawing/2014/main" id="{D9D2E740-EC64-B399-7551-69378CAF214D}"/>
              </a:ext>
            </a:extLst>
          </p:cNvPr>
          <p:cNvPicPr>
            <a:picLocks noChangeAspect="1"/>
          </p:cNvPicPr>
          <p:nvPr/>
        </p:nvPicPr>
        <p:blipFill>
          <a:blip r:embed="rId2"/>
          <a:stretch>
            <a:fillRect/>
          </a:stretch>
        </p:blipFill>
        <p:spPr>
          <a:xfrm>
            <a:off x="1725612" y="1758462"/>
            <a:ext cx="8956167" cy="4664671"/>
          </a:xfrm>
          <a:prstGeom prst="rect">
            <a:avLst/>
          </a:prstGeom>
        </p:spPr>
      </p:pic>
    </p:spTree>
    <p:extLst>
      <p:ext uri="{BB962C8B-B14F-4D97-AF65-F5344CB8AC3E}">
        <p14:creationId xmlns:p14="http://schemas.microsoft.com/office/powerpoint/2010/main" val="2638990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dirty="0">
                <a:solidFill>
                  <a:srgbClr val="00F3B5"/>
                </a:solidFill>
                <a:latin typeface="Prompt" panose="00000800000000000000" pitchFamily="2" charset="-34"/>
                <a:cs typeface="Prompt" panose="00000800000000000000" pitchFamily="2" charset="-34"/>
              </a:rPr>
              <a:t>Etapas del desarrollo de un proyecto inmobiliario.</a:t>
            </a:r>
            <a:endParaRPr lang="es-PE" dirty="0"/>
          </a:p>
        </p:txBody>
      </p:sp>
      <p:sp>
        <p:nvSpPr>
          <p:cNvPr id="5" name="CuadroTexto 4">
            <a:extLst>
              <a:ext uri="{FF2B5EF4-FFF2-40B4-BE49-F238E27FC236}">
                <a16:creationId xmlns:a16="http://schemas.microsoft.com/office/drawing/2014/main" id="{CD974313-74F9-B894-A5ED-97A98E05898E}"/>
              </a:ext>
            </a:extLst>
          </p:cNvPr>
          <p:cNvSpPr txBox="1"/>
          <p:nvPr/>
        </p:nvSpPr>
        <p:spPr>
          <a:xfrm>
            <a:off x="839788" y="1934699"/>
            <a:ext cx="9907929" cy="830997"/>
          </a:xfrm>
          <a:prstGeom prst="rect">
            <a:avLst/>
          </a:prstGeom>
          <a:noFill/>
        </p:spPr>
        <p:txBody>
          <a:bodyPr wrap="square">
            <a:spAutoFit/>
          </a:bodyPr>
          <a:lstStyle/>
          <a:p>
            <a:r>
              <a:rPr lang="es-ES" sz="2400" b="0" i="0" dirty="0">
                <a:solidFill>
                  <a:srgbClr val="0F0F0F"/>
                </a:solidFill>
                <a:effectLst/>
                <a:latin typeface="Söhne"/>
              </a:rPr>
              <a:t>Un proyecto inmobiliario implica diversas etapas desde su concepción hasta su finalización.</a:t>
            </a:r>
            <a:endParaRPr lang="es-PE" sz="2400" dirty="0"/>
          </a:p>
        </p:txBody>
      </p:sp>
      <p:sp>
        <p:nvSpPr>
          <p:cNvPr id="7" name="CuadroTexto 6">
            <a:extLst>
              <a:ext uri="{FF2B5EF4-FFF2-40B4-BE49-F238E27FC236}">
                <a16:creationId xmlns:a16="http://schemas.microsoft.com/office/drawing/2014/main" id="{D560523A-95F5-FF9B-828D-8A18C5312FDD}"/>
              </a:ext>
            </a:extLst>
          </p:cNvPr>
          <p:cNvSpPr txBox="1"/>
          <p:nvPr/>
        </p:nvSpPr>
        <p:spPr>
          <a:xfrm>
            <a:off x="839788" y="2765696"/>
            <a:ext cx="4651717" cy="2050690"/>
          </a:xfrm>
          <a:prstGeom prst="rect">
            <a:avLst/>
          </a:prstGeom>
          <a:noFill/>
        </p:spPr>
        <p:txBody>
          <a:bodyPr wrap="square">
            <a:spAutoFit/>
          </a:bodyPr>
          <a:lstStyle/>
          <a:p>
            <a:pPr marL="342900" lvl="0" indent="-342900">
              <a:lnSpc>
                <a:spcPct val="107000"/>
              </a:lnSpc>
              <a:buFont typeface="+mj-lt"/>
              <a:buAutoNum type="arabicPeriod"/>
            </a:pPr>
            <a:r>
              <a:rPr lang="es-PE" sz="2400" kern="100" dirty="0">
                <a:effectLst/>
                <a:latin typeface="Calibri" panose="020F0502020204030204" pitchFamily="34" charset="0"/>
                <a:ea typeface="Calibri" panose="020F0502020204030204" pitchFamily="34" charset="0"/>
                <a:cs typeface="Times New Roman" panose="02020603050405020304" pitchFamily="18" charset="0"/>
              </a:rPr>
              <a:t>Identificación de la oportunidad</a:t>
            </a:r>
          </a:p>
          <a:p>
            <a:pPr marL="342900" lvl="0" indent="-342900">
              <a:lnSpc>
                <a:spcPct val="107000"/>
              </a:lnSpc>
              <a:buFont typeface="+mj-lt"/>
              <a:buAutoNum type="arabicPeriod"/>
            </a:pPr>
            <a:r>
              <a:rPr lang="es-PE" sz="2400" kern="100" dirty="0">
                <a:effectLst/>
                <a:latin typeface="Calibri" panose="020F0502020204030204" pitchFamily="34" charset="0"/>
                <a:ea typeface="Calibri" panose="020F0502020204030204" pitchFamily="34" charset="0"/>
                <a:cs typeface="Times New Roman" panose="02020603050405020304" pitchFamily="18" charset="0"/>
              </a:rPr>
              <a:t>Estudio de factibilidad</a:t>
            </a:r>
          </a:p>
          <a:p>
            <a:pPr marL="342900" lvl="0" indent="-342900">
              <a:lnSpc>
                <a:spcPct val="107000"/>
              </a:lnSpc>
              <a:buFont typeface="+mj-lt"/>
              <a:buAutoNum type="arabicPeriod"/>
            </a:pPr>
            <a:r>
              <a:rPr lang="es-PE" sz="2400" kern="100" dirty="0">
                <a:effectLst/>
                <a:latin typeface="Calibri" panose="020F0502020204030204" pitchFamily="34" charset="0"/>
                <a:ea typeface="Calibri" panose="020F0502020204030204" pitchFamily="34" charset="0"/>
                <a:cs typeface="Times New Roman" panose="02020603050405020304" pitchFamily="18" charset="0"/>
              </a:rPr>
              <a:t>Adquisición del terreno</a:t>
            </a:r>
          </a:p>
          <a:p>
            <a:pPr marL="342900" lvl="0" indent="-342900">
              <a:lnSpc>
                <a:spcPct val="107000"/>
              </a:lnSpc>
              <a:buFont typeface="+mj-lt"/>
              <a:buAutoNum type="arabicPeriod"/>
            </a:pPr>
            <a:r>
              <a:rPr lang="es-PE" sz="2400" kern="100" dirty="0">
                <a:effectLst/>
                <a:latin typeface="Calibri" panose="020F0502020204030204" pitchFamily="34" charset="0"/>
                <a:ea typeface="Calibri" panose="020F0502020204030204" pitchFamily="34" charset="0"/>
                <a:cs typeface="Times New Roman" panose="02020603050405020304" pitchFamily="18" charset="0"/>
              </a:rPr>
              <a:t>Diseño y planificación</a:t>
            </a:r>
          </a:p>
          <a:p>
            <a:pPr marL="342900" lvl="0" indent="-342900">
              <a:lnSpc>
                <a:spcPct val="107000"/>
              </a:lnSpc>
              <a:buFont typeface="+mj-lt"/>
              <a:buAutoNum type="arabicPeriod"/>
            </a:pPr>
            <a:r>
              <a:rPr lang="es-PE" sz="2400" kern="100" dirty="0">
                <a:effectLst/>
                <a:latin typeface="Calibri" panose="020F0502020204030204" pitchFamily="34" charset="0"/>
                <a:ea typeface="Calibri" panose="020F0502020204030204" pitchFamily="34" charset="0"/>
                <a:cs typeface="Times New Roman" panose="02020603050405020304" pitchFamily="18" charset="0"/>
              </a:rPr>
              <a:t>Financiamiento</a:t>
            </a:r>
          </a:p>
        </p:txBody>
      </p:sp>
      <p:sp>
        <p:nvSpPr>
          <p:cNvPr id="9" name="CuadroTexto 8">
            <a:extLst>
              <a:ext uri="{FF2B5EF4-FFF2-40B4-BE49-F238E27FC236}">
                <a16:creationId xmlns:a16="http://schemas.microsoft.com/office/drawing/2014/main" id="{484D2A52-9F4F-1A4E-DDC5-811958994FC8}"/>
              </a:ext>
            </a:extLst>
          </p:cNvPr>
          <p:cNvSpPr txBox="1"/>
          <p:nvPr/>
        </p:nvSpPr>
        <p:spPr>
          <a:xfrm>
            <a:off x="900436" y="5477212"/>
            <a:ext cx="10391127"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ES" sz="2000" b="0" i="0" dirty="0">
                <a:solidFill>
                  <a:srgbClr val="0F0F0F"/>
                </a:solidFill>
                <a:effectLst/>
                <a:latin typeface="Söhne"/>
              </a:rPr>
              <a:t>Cabe destacar que la complejidad y duración de cada etapa pueden variar según el tipo y tamaño del proyecto inmobiliario. Además, factores externos como cambios en el mercado o regulaciones pueden influir en el desarrollo del proyecto.</a:t>
            </a:r>
            <a:endParaRPr lang="es-PE" sz="2000" dirty="0"/>
          </a:p>
        </p:txBody>
      </p:sp>
      <p:sp>
        <p:nvSpPr>
          <p:cNvPr id="10" name="CuadroTexto 9">
            <a:extLst>
              <a:ext uri="{FF2B5EF4-FFF2-40B4-BE49-F238E27FC236}">
                <a16:creationId xmlns:a16="http://schemas.microsoft.com/office/drawing/2014/main" id="{5E38307F-BE0B-5105-CFE3-560625563437}"/>
              </a:ext>
            </a:extLst>
          </p:cNvPr>
          <p:cNvSpPr txBox="1"/>
          <p:nvPr/>
        </p:nvSpPr>
        <p:spPr>
          <a:xfrm>
            <a:off x="5793752" y="2765696"/>
            <a:ext cx="6098344" cy="2050690"/>
          </a:xfrm>
          <a:prstGeom prst="rect">
            <a:avLst/>
          </a:prstGeom>
          <a:noFill/>
        </p:spPr>
        <p:txBody>
          <a:bodyPr wrap="square">
            <a:spAutoFit/>
          </a:bodyPr>
          <a:lstStyle/>
          <a:p>
            <a:pPr marL="457200" lvl="0" indent="-457200">
              <a:lnSpc>
                <a:spcPct val="107000"/>
              </a:lnSpc>
              <a:buFont typeface="+mj-lt"/>
              <a:buAutoNum type="arabicPeriod" startAt="6"/>
            </a:pPr>
            <a:r>
              <a:rPr lang="es-PE" sz="2400" kern="100" dirty="0">
                <a:effectLst/>
                <a:latin typeface="Calibri" panose="020F0502020204030204" pitchFamily="34" charset="0"/>
                <a:ea typeface="Calibri" panose="020F0502020204030204" pitchFamily="34" charset="0"/>
                <a:cs typeface="Times New Roman" panose="02020603050405020304" pitchFamily="18" charset="0"/>
              </a:rPr>
              <a:t>Construcción</a:t>
            </a:r>
          </a:p>
          <a:p>
            <a:pPr marL="342900" lvl="0" indent="-342900">
              <a:lnSpc>
                <a:spcPct val="107000"/>
              </a:lnSpc>
              <a:buFont typeface="+mj-lt"/>
              <a:buAutoNum type="arabicPeriod" startAt="6"/>
            </a:pPr>
            <a:r>
              <a:rPr lang="es-PE" sz="2400" kern="100" dirty="0">
                <a:effectLst/>
                <a:latin typeface="Calibri" panose="020F0502020204030204" pitchFamily="34" charset="0"/>
                <a:ea typeface="Calibri" panose="020F0502020204030204" pitchFamily="34" charset="0"/>
                <a:cs typeface="Times New Roman" panose="02020603050405020304" pitchFamily="18" charset="0"/>
              </a:rPr>
              <a:t>Marketing y preventa</a:t>
            </a:r>
          </a:p>
          <a:p>
            <a:pPr marL="342900" lvl="0" indent="-342900">
              <a:lnSpc>
                <a:spcPct val="107000"/>
              </a:lnSpc>
              <a:buFont typeface="+mj-lt"/>
              <a:buAutoNum type="arabicPeriod" startAt="6"/>
            </a:pPr>
            <a:r>
              <a:rPr lang="es-PE" sz="2400" kern="100" dirty="0">
                <a:effectLst/>
                <a:latin typeface="Calibri" panose="020F0502020204030204" pitchFamily="34" charset="0"/>
                <a:ea typeface="Calibri" panose="020F0502020204030204" pitchFamily="34" charset="0"/>
                <a:cs typeface="Times New Roman" panose="02020603050405020304" pitchFamily="18" charset="0"/>
              </a:rPr>
              <a:t>Comercialización y venta de las unidades </a:t>
            </a:r>
          </a:p>
          <a:p>
            <a:pPr marL="342900" lvl="0" indent="-342900">
              <a:lnSpc>
                <a:spcPct val="107000"/>
              </a:lnSpc>
              <a:buFont typeface="+mj-lt"/>
              <a:buAutoNum type="arabicPeriod" startAt="6"/>
            </a:pPr>
            <a:r>
              <a:rPr lang="es-PE" sz="2400" kern="100" dirty="0">
                <a:effectLst/>
                <a:latin typeface="Calibri" panose="020F0502020204030204" pitchFamily="34" charset="0"/>
                <a:ea typeface="Calibri" panose="020F0502020204030204" pitchFamily="34" charset="0"/>
                <a:cs typeface="Times New Roman" panose="02020603050405020304" pitchFamily="18" charset="0"/>
              </a:rPr>
              <a:t>Cierre del proyecto</a:t>
            </a:r>
          </a:p>
          <a:p>
            <a:pPr marL="342900" lvl="0" indent="-342900">
              <a:lnSpc>
                <a:spcPct val="107000"/>
              </a:lnSpc>
              <a:spcAft>
                <a:spcPts val="800"/>
              </a:spcAft>
              <a:buFont typeface="+mj-lt"/>
              <a:buAutoNum type="arabicPeriod" startAt="6"/>
            </a:pPr>
            <a:r>
              <a:rPr lang="es-PE" sz="2400" kern="100" dirty="0">
                <a:effectLst/>
                <a:latin typeface="Calibri" panose="020F0502020204030204" pitchFamily="34" charset="0"/>
                <a:ea typeface="Calibri" panose="020F0502020204030204" pitchFamily="34" charset="0"/>
                <a:cs typeface="Times New Roman" panose="02020603050405020304" pitchFamily="18" charset="0"/>
              </a:rPr>
              <a:t>Postventa y servicio al cliente.</a:t>
            </a:r>
          </a:p>
        </p:txBody>
      </p:sp>
    </p:spTree>
    <p:extLst>
      <p:ext uri="{BB962C8B-B14F-4D97-AF65-F5344CB8AC3E}">
        <p14:creationId xmlns:p14="http://schemas.microsoft.com/office/powerpoint/2010/main" val="277624124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2067</TotalTime>
  <Words>2563</Words>
  <Application>Microsoft Office PowerPoint</Application>
  <PresentationFormat>Panorámica</PresentationFormat>
  <Paragraphs>204</Paragraphs>
  <Slides>37</Slides>
  <Notes>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37</vt:i4>
      </vt:variant>
    </vt:vector>
  </HeadingPairs>
  <TitlesOfParts>
    <vt:vector size="45" baseType="lpstr">
      <vt:lpstr>Arial</vt:lpstr>
      <vt:lpstr>Calibri</vt:lpstr>
      <vt:lpstr>Calibri Light</vt:lpstr>
      <vt:lpstr>Google Sans</vt:lpstr>
      <vt:lpstr>Prompt</vt:lpstr>
      <vt:lpstr>Segoe UI</vt:lpstr>
      <vt:lpstr>Söhne</vt:lpstr>
      <vt:lpstr>Tema de Office</vt:lpstr>
      <vt:lpstr>Presentación de PowerPoint</vt:lpstr>
      <vt:lpstr>Presentación de PowerPoint</vt:lpstr>
      <vt:lpstr>Introducción a la Gerencia de Proyectos Inmobiliarios</vt:lpstr>
      <vt:lpstr>Temario</vt:lpstr>
      <vt:lpstr>Etapas del desarrollo de un proyecto inmobiliario.</vt:lpstr>
      <vt:lpstr>Etapas del desarrollo de un proyecto inmobiliario.</vt:lpstr>
      <vt:lpstr>Etapas del desarrollo de un proyecto inmobiliario.</vt:lpstr>
      <vt:lpstr>Etapas del desarrollo de un proyecto inmobiliario.</vt:lpstr>
      <vt:lpstr>Etapas del desarrollo de un proyecto inmobiliario.</vt:lpstr>
      <vt:lpstr>Mecanismos para la toma de decisiones.</vt:lpstr>
      <vt:lpstr>Mecanismos para toma de decisiones</vt:lpstr>
      <vt:lpstr>Mecanismos para toma de decisiones</vt:lpstr>
      <vt:lpstr>Mecanismos para toma de decisiones</vt:lpstr>
      <vt:lpstr>Mecanismos para toma de decisiones</vt:lpstr>
      <vt:lpstr>Mecanismos para toma de decisiones</vt:lpstr>
      <vt:lpstr>Mecanismos para toma de decisiones</vt:lpstr>
      <vt:lpstr>Mecanismos para toma de decisiones</vt:lpstr>
      <vt:lpstr>Mecanismos para toma de decisiones</vt:lpstr>
      <vt:lpstr>Mecanismos para toma de decisiones</vt:lpstr>
      <vt:lpstr>Presentación de PowerPoint</vt:lpstr>
      <vt:lpstr>Mecanismos para toma de decisiones</vt:lpstr>
      <vt:lpstr>Mecanismos para toma de decisiones</vt:lpstr>
      <vt:lpstr>Mecanismos para toma de decisiones</vt:lpstr>
      <vt:lpstr>Mecanismos para toma de decisiones</vt:lpstr>
      <vt:lpstr>Mecanismos para toma de decisiones</vt:lpstr>
      <vt:lpstr>Mecanismos para toma de decisiones</vt:lpstr>
      <vt:lpstr>Mecanismos para toma de decisiones</vt:lpstr>
      <vt:lpstr>Mecanismos para toma de decisiones</vt:lpstr>
      <vt:lpstr>Mecanismos para toma de decisiones</vt:lpstr>
      <vt:lpstr>Financiamiento, selección de equipos, tecnología, licencias, construcción, cierre comercial y gestión del activo inmobiliario.</vt:lpstr>
      <vt:lpstr>Financiamiento</vt:lpstr>
      <vt:lpstr>Selección de equipos</vt:lpstr>
      <vt:lpstr>Tecnología</vt:lpstr>
      <vt:lpstr>Licencias</vt:lpstr>
      <vt:lpstr>Construcción</vt:lpstr>
      <vt:lpstr>Cierre comercial y gestión del activo inmobiliario.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Pedro Prieto</cp:lastModifiedBy>
  <cp:revision>7</cp:revision>
  <dcterms:created xsi:type="dcterms:W3CDTF">2022-04-19T18:02:09Z</dcterms:created>
  <dcterms:modified xsi:type="dcterms:W3CDTF">2023-11-16T03:19:49Z</dcterms:modified>
</cp:coreProperties>
</file>